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 useTimings="0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3646"/>
    <p:restoredTop sz="99707"/>
  </p:normalViewPr>
  <p:slideViewPr>
    <p:cSldViewPr snapToGrid="0">
      <p:cViewPr varScale="1">
        <p:scale>
          <a:sx n="100" d="100"/>
          <a:sy n="100" d="100"/>
        </p:scale>
        <p:origin x="768" y="10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6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9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9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6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0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0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3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6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0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9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0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1.jpeg"  /><Relationship Id="rId4" Type="http://schemas.openxmlformats.org/officeDocument/2006/relationships/image" Target="../media/image2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.png"  /><Relationship Id="rId4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2" Type="http://schemas.openxmlformats.org/officeDocument/2006/relationships/image" Target="../media/image2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53" y="1947675"/>
            <a:ext cx="12192000" cy="3099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8" name="Text Placeholder 1"/>
          <p:cNvSpPr txBox="1"/>
          <p:nvPr/>
        </p:nvSpPr>
        <p:spPr>
          <a:xfrm>
            <a:off x="2618340" y="2837396"/>
            <a:ext cx="6952988" cy="1739503"/>
          </a:xfrm>
          <a:prstGeom prst="rect">
            <a:avLst/>
          </a:prstGeom>
        </p:spPr>
        <p:txBody>
          <a:bodyPr vert="horz" lIns="0" tIns="45720" rIns="91440" bIns="4572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Ruda"/>
                <a:ea typeface="Fira Sans SemiBold"/>
                <a:cs typeface="Clear Sans Medium"/>
              </a:rPr>
              <a:t>집사왔냥 멍멍</a:t>
            </a:r>
            <a:endParaRPr lang="en-US" altLang="ko-KR" sz="4000" b="1">
              <a:solidFill>
                <a:schemeClr val="bg1"/>
              </a:solidFill>
              <a:latin typeface="Ruda"/>
              <a:ea typeface="Fira Sans SemiBold"/>
              <a:cs typeface="Clear Sans Medium"/>
            </a:endParaRPr>
          </a:p>
        </p:txBody>
      </p:sp>
      <p:sp>
        <p:nvSpPr>
          <p:cNvPr id="26" name="Shape 47"/>
          <p:cNvSpPr/>
          <p:nvPr/>
        </p:nvSpPr>
        <p:spPr>
          <a:xfrm>
            <a:off x="4914769" y="4410413"/>
            <a:ext cx="2302459" cy="287258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3000">
                <a:solidFill>
                  <a:srgbClr val="ffffff"/>
                </a:solidFill>
              </a:defRPr>
            </a:lvl1pPr>
          </a:lstStyle>
          <a:p>
            <a:pPr lvl="0" algn="ctr">
              <a:defRPr lang="ko-KR" sz="1800">
                <a:solidFill>
                  <a:srgbClr val="000000"/>
                </a:solidFill>
              </a:defRPr>
            </a:pPr>
            <a:r>
              <a:rPr lang="ko-KR" altLang="en-US" sz="1200">
                <a:solidFill>
                  <a:schemeClr val="bg1"/>
                </a:solidFill>
                <a:latin typeface="Lato Light"/>
                <a:cs typeface="Clear Sans Light"/>
              </a:rPr>
              <a:t>임욱환</a:t>
            </a:r>
            <a:r>
              <a:rPr lang="en-US" altLang="ko-KR" sz="1200">
                <a:solidFill>
                  <a:schemeClr val="bg1"/>
                </a:solidFill>
                <a:latin typeface="Lato Light"/>
                <a:cs typeface="Clear Sans Light"/>
              </a:rPr>
              <a:t>,</a:t>
            </a:r>
            <a:r>
              <a:rPr lang="ko-KR" altLang="en-US" sz="1200">
                <a:solidFill>
                  <a:schemeClr val="bg1"/>
                </a:solidFill>
                <a:latin typeface="Lato Light"/>
                <a:cs typeface="Clear Sans Light"/>
              </a:rPr>
              <a:t> 최윤정</a:t>
            </a:r>
            <a:endParaRPr lang="ko-KR" sz="1200">
              <a:solidFill>
                <a:schemeClr val="bg1"/>
              </a:solidFill>
              <a:latin typeface="Lato Light"/>
              <a:cs typeface="Clear Sans Light"/>
            </a:endParaRPr>
          </a:p>
        </p:txBody>
      </p:sp>
      <p:pic>
        <p:nvPicPr>
          <p:cNvPr id="3074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bright="100000" contrast="-100000"/>
          </a:blip>
          <a:srcRect/>
          <a:stretch>
            <a:fillRect/>
          </a:stretch>
        </p:blipFill>
        <p:spPr>
          <a:xfrm>
            <a:off x="5642263" y="1941122"/>
            <a:ext cx="899886" cy="899886"/>
          </a:xfrm>
          <a:prstGeom prst="rect">
            <a:avLst/>
          </a:prstGeom>
          <a:noFill/>
        </p:spPr>
      </p:pic>
      <p:sp>
        <p:nvSpPr>
          <p:cNvPr id="6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500">
        <p:split orient="vert"/>
      </p:transition>
    </mc:Choice>
    <mc:Fallback>
      <p:transition xmlns:mc="http://schemas.openxmlformats.org/markup-compatibility/2006" xmlns:hp="http://schemas.haansoft.com/office/presentation/8.0" spd="med" advTm="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1"/>
      <p:bldP spid="26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5889786D-D5C0-4A79-B0A8-EC3134F7BF5F}"/>
              </a:ext>
            </a:extLst>
          </p:cNvPr>
          <p:cNvCxnSpPr>
            <a:cxnSpLocks/>
          </p:cNvCxnSpPr>
          <p:nvPr/>
        </p:nvCxnSpPr>
        <p:spPr>
          <a:xfrm>
            <a:off x="7408804" y="2030482"/>
            <a:ext cx="444825" cy="226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cxnSpLocks/>
          </p:cNvCxnSpPr>
          <p:nvPr/>
        </p:nvCxnSpPr>
        <p:spPr>
          <a:xfrm flipH="1">
            <a:off x="3575494" y="1350901"/>
            <a:ext cx="19178" cy="464904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>
            <a:endCxn id="119" idx="0"/>
          </p:cNvCxnSpPr>
          <p:nvPr/>
        </p:nvCxnSpPr>
        <p:spPr>
          <a:xfrm flipH="1">
            <a:off x="720248" y="2995894"/>
            <a:ext cx="97221" cy="249516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>
            <a:endCxn id="134" idx="2"/>
          </p:cNvCxnSpPr>
          <p:nvPr/>
        </p:nvCxnSpPr>
        <p:spPr>
          <a:xfrm flipH="1">
            <a:off x="2140162" y="3024754"/>
            <a:ext cx="82087" cy="212829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>
            <a:cxnSpLocks/>
            <a:endCxn id="217" idx="2"/>
          </p:cNvCxnSpPr>
          <p:nvPr/>
        </p:nvCxnSpPr>
        <p:spPr>
          <a:xfrm>
            <a:off x="5025895" y="3002620"/>
            <a:ext cx="28567" cy="231148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>
            <a:cxnSpLocks/>
          </p:cNvCxnSpPr>
          <p:nvPr/>
        </p:nvCxnSpPr>
        <p:spPr>
          <a:xfrm>
            <a:off x="6581774" y="3005418"/>
            <a:ext cx="15328" cy="151492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0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62" name="TextBox 61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10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13" name="Group 62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64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5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63" name="Group 3"/>
          <p:cNvGrpSpPr/>
          <p:nvPr/>
        </p:nvGrpSpPr>
        <p:grpSpPr>
          <a:xfrm>
            <a:off x="3870437" y="1588046"/>
            <a:ext cx="1705901" cy="474398"/>
            <a:chOff x="1482629" y="4842188"/>
            <a:chExt cx="2267772" cy="663035"/>
          </a:xfrm>
        </p:grpSpPr>
        <p:sp>
          <p:nvSpPr>
            <p:cNvPr id="66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734575" y="4945569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로그인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81" name="Group 3"/>
          <p:cNvGrpSpPr/>
          <p:nvPr/>
        </p:nvGrpSpPr>
        <p:grpSpPr>
          <a:xfrm>
            <a:off x="1569955" y="1585779"/>
            <a:ext cx="1705901" cy="474398"/>
            <a:chOff x="1482629" y="4842188"/>
            <a:chExt cx="2267772" cy="663035"/>
          </a:xfrm>
        </p:grpSpPr>
        <p:sp>
          <p:nvSpPr>
            <p:cNvPr id="8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734575" y="4945569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회원가입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01" name="Group 3"/>
          <p:cNvGrpSpPr/>
          <p:nvPr/>
        </p:nvGrpSpPr>
        <p:grpSpPr>
          <a:xfrm>
            <a:off x="40906" y="3172191"/>
            <a:ext cx="1327314" cy="629697"/>
            <a:chOff x="1482629" y="4842188"/>
            <a:chExt cx="2267772" cy="663035"/>
          </a:xfrm>
        </p:grpSpPr>
        <p:sp>
          <p:nvSpPr>
            <p:cNvPr id="10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커뮤니티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06" name="Group 3"/>
          <p:cNvGrpSpPr/>
          <p:nvPr/>
        </p:nvGrpSpPr>
        <p:grpSpPr>
          <a:xfrm>
            <a:off x="48165" y="3890649"/>
            <a:ext cx="1327314" cy="629697"/>
            <a:chOff x="1482629" y="4842188"/>
            <a:chExt cx="2267772" cy="663035"/>
          </a:xfrm>
        </p:grpSpPr>
        <p:sp>
          <p:nvSpPr>
            <p:cNvPr id="10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게시판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11" name="Group 3"/>
          <p:cNvGrpSpPr/>
          <p:nvPr/>
        </p:nvGrpSpPr>
        <p:grpSpPr>
          <a:xfrm>
            <a:off x="55421" y="4652648"/>
            <a:ext cx="1327314" cy="629697"/>
            <a:chOff x="1482629" y="4842188"/>
            <a:chExt cx="2267772" cy="663035"/>
          </a:xfrm>
        </p:grpSpPr>
        <p:sp>
          <p:nvSpPr>
            <p:cNvPr id="11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소개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16" name="Group 3"/>
          <p:cNvGrpSpPr/>
          <p:nvPr/>
        </p:nvGrpSpPr>
        <p:grpSpPr>
          <a:xfrm>
            <a:off x="62679" y="5414649"/>
            <a:ext cx="1327314" cy="629697"/>
            <a:chOff x="1482629" y="4842188"/>
            <a:chExt cx="2267772" cy="663035"/>
          </a:xfrm>
        </p:grpSpPr>
        <p:sp>
          <p:nvSpPr>
            <p:cNvPr id="11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반려동물 </a:t>
              </a:r>
              <a:r>
                <a:rPr lang="en-US" altLang="ko-KR" sz="1300" dirty="0">
                  <a:solidFill>
                    <a:schemeClr val="bg1"/>
                  </a:solidFill>
                  <a:latin typeface="+mj-ea"/>
                  <a:ea typeface="+mj-ea"/>
                  <a:cs typeface="Clear Sans" panose="020B0503030202020304" pitchFamily="34" charset="0"/>
                </a:rPr>
                <a:t>Q&amp;A</a:t>
              </a:r>
              <a:endParaRPr lang="en-US" sz="1300" dirty="0">
                <a:solidFill>
                  <a:schemeClr val="bg1"/>
                </a:solidFill>
                <a:latin typeface="+mj-ea"/>
                <a:ea typeface="+mj-ea"/>
                <a:cs typeface="Clear Sans" panose="020B0503030202020304" pitchFamily="34" charset="0"/>
              </a:endParaRPr>
            </a:p>
          </p:txBody>
        </p:sp>
      </p:grpSp>
      <p:grpSp>
        <p:nvGrpSpPr>
          <p:cNvPr id="121" name="Group 3"/>
          <p:cNvGrpSpPr/>
          <p:nvPr/>
        </p:nvGrpSpPr>
        <p:grpSpPr>
          <a:xfrm>
            <a:off x="1468078" y="3196511"/>
            <a:ext cx="1327314" cy="629697"/>
            <a:chOff x="1482629" y="4842188"/>
            <a:chExt cx="2267772" cy="663035"/>
          </a:xfrm>
        </p:grpSpPr>
        <p:sp>
          <p:nvSpPr>
            <p:cNvPr id="12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734575" y="4953211"/>
              <a:ext cx="1743076" cy="373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+mj-ea"/>
                  <a:ea typeface="+mj-ea"/>
                  <a:cs typeface="Clear Sans" panose="020B0503030202020304" pitchFamily="34" charset="0"/>
                </a:rPr>
                <a:t>찾아주세요</a:t>
              </a:r>
              <a:endParaRPr lang="en-US" sz="1300" dirty="0">
                <a:solidFill>
                  <a:schemeClr val="bg1"/>
                </a:solidFill>
                <a:latin typeface="+mj-ea"/>
                <a:ea typeface="+mj-ea"/>
                <a:cs typeface="Clear Sans" panose="020B0503030202020304" pitchFamily="34" charset="0"/>
              </a:endParaRPr>
            </a:p>
          </p:txBody>
        </p:sp>
      </p:grpSp>
      <p:grpSp>
        <p:nvGrpSpPr>
          <p:cNvPr id="126" name="Group 3"/>
          <p:cNvGrpSpPr/>
          <p:nvPr/>
        </p:nvGrpSpPr>
        <p:grpSpPr>
          <a:xfrm>
            <a:off x="1475337" y="3914969"/>
            <a:ext cx="1327314" cy="629697"/>
            <a:chOff x="1482629" y="4842188"/>
            <a:chExt cx="2267772" cy="663035"/>
          </a:xfrm>
        </p:grpSpPr>
        <p:sp>
          <p:nvSpPr>
            <p:cNvPr id="12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실종동물 등록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31" name="Group 3"/>
          <p:cNvGrpSpPr/>
          <p:nvPr/>
        </p:nvGrpSpPr>
        <p:grpSpPr>
          <a:xfrm>
            <a:off x="1482593" y="4676968"/>
            <a:ext cx="1327314" cy="629697"/>
            <a:chOff x="1482629" y="4842188"/>
            <a:chExt cx="2267772" cy="663035"/>
          </a:xfrm>
        </p:grpSpPr>
        <p:sp>
          <p:nvSpPr>
            <p:cNvPr id="13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재회 성공 사례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41" name="Group 3"/>
          <p:cNvGrpSpPr/>
          <p:nvPr/>
        </p:nvGrpSpPr>
        <p:grpSpPr>
          <a:xfrm>
            <a:off x="2942855" y="3204543"/>
            <a:ext cx="1327314" cy="629697"/>
            <a:chOff x="1482629" y="4842188"/>
            <a:chExt cx="2267772" cy="663035"/>
          </a:xfrm>
        </p:grpSpPr>
        <p:sp>
          <p:nvSpPr>
            <p:cNvPr id="14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입양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46" name="Group 3"/>
          <p:cNvGrpSpPr/>
          <p:nvPr/>
        </p:nvGrpSpPr>
        <p:grpSpPr>
          <a:xfrm>
            <a:off x="2917925" y="3914969"/>
            <a:ext cx="1327314" cy="629697"/>
            <a:chOff x="1482629" y="4842188"/>
            <a:chExt cx="2267772" cy="663035"/>
          </a:xfrm>
        </p:grpSpPr>
        <p:sp>
          <p:nvSpPr>
            <p:cNvPr id="14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입양 절차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51" name="Group 3"/>
          <p:cNvGrpSpPr/>
          <p:nvPr/>
        </p:nvGrpSpPr>
        <p:grpSpPr>
          <a:xfrm>
            <a:off x="2925181" y="4676968"/>
            <a:ext cx="1327314" cy="629697"/>
            <a:chOff x="1482629" y="4842188"/>
            <a:chExt cx="2267772" cy="663035"/>
          </a:xfrm>
        </p:grpSpPr>
        <p:sp>
          <p:nvSpPr>
            <p:cNvPr id="15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입양 가능 아이들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56" name="Group 3"/>
          <p:cNvGrpSpPr/>
          <p:nvPr/>
        </p:nvGrpSpPr>
        <p:grpSpPr>
          <a:xfrm>
            <a:off x="2932439" y="5438969"/>
            <a:ext cx="1327314" cy="629697"/>
            <a:chOff x="1482629" y="4842188"/>
            <a:chExt cx="2267772" cy="663035"/>
          </a:xfrm>
        </p:grpSpPr>
        <p:sp>
          <p:nvSpPr>
            <p:cNvPr id="15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734575" y="4945569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입양 후기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pic>
        <p:nvPicPr>
          <p:cNvPr id="181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grpSp>
        <p:nvGrpSpPr>
          <p:cNvPr id="182" name="Group 3"/>
          <p:cNvGrpSpPr/>
          <p:nvPr/>
        </p:nvGrpSpPr>
        <p:grpSpPr>
          <a:xfrm>
            <a:off x="5817554" y="3213843"/>
            <a:ext cx="1327314" cy="629697"/>
            <a:chOff x="1482629" y="4842188"/>
            <a:chExt cx="2267772" cy="663035"/>
          </a:xfrm>
        </p:grpSpPr>
        <p:sp>
          <p:nvSpPr>
            <p:cNvPr id="183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고객센터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85" name="Group 3"/>
          <p:cNvGrpSpPr/>
          <p:nvPr/>
        </p:nvGrpSpPr>
        <p:grpSpPr>
          <a:xfrm>
            <a:off x="5824813" y="3905406"/>
            <a:ext cx="1327314" cy="629697"/>
            <a:chOff x="1482629" y="4842188"/>
            <a:chExt cx="2267772" cy="663035"/>
          </a:xfrm>
        </p:grpSpPr>
        <p:sp>
          <p:nvSpPr>
            <p:cNvPr id="186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734575" y="4930287"/>
              <a:ext cx="1743076" cy="3741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300" dirty="0">
                  <a:solidFill>
                    <a:schemeClr val="bg1"/>
                  </a:solidFill>
                  <a:latin typeface="+mj-ea"/>
                  <a:ea typeface="+mj-ea"/>
                  <a:cs typeface="Clear Sans" panose="020B0503030202020304" pitchFamily="34" charset="0"/>
                </a:rPr>
                <a:t>Q&amp;A</a:t>
              </a:r>
            </a:p>
          </p:txBody>
        </p:sp>
      </p:grpSp>
      <p:grpSp>
        <p:nvGrpSpPr>
          <p:cNvPr id="210" name="Group 3"/>
          <p:cNvGrpSpPr/>
          <p:nvPr/>
        </p:nvGrpSpPr>
        <p:grpSpPr>
          <a:xfrm>
            <a:off x="4376290" y="3203949"/>
            <a:ext cx="1327314" cy="629697"/>
            <a:chOff x="1482629" y="4842188"/>
            <a:chExt cx="2267772" cy="663035"/>
          </a:xfrm>
        </p:grpSpPr>
        <p:sp>
          <p:nvSpPr>
            <p:cNvPr id="211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1734575" y="4922647"/>
              <a:ext cx="1743076" cy="373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+mj-ea"/>
                  <a:ea typeface="+mj-ea"/>
                  <a:cs typeface="Clear Sans" panose="020B0503030202020304" pitchFamily="34" charset="0"/>
                </a:rPr>
                <a:t>제휴</a:t>
              </a:r>
              <a:endParaRPr lang="en-US" sz="1300" dirty="0">
                <a:solidFill>
                  <a:schemeClr val="bg1"/>
                </a:solidFill>
                <a:latin typeface="+mj-ea"/>
                <a:ea typeface="+mj-ea"/>
                <a:cs typeface="Clear Sans" panose="020B0503030202020304" pitchFamily="34" charset="0"/>
              </a:endParaRPr>
            </a:p>
          </p:txBody>
        </p:sp>
      </p:grpSp>
      <p:grpSp>
        <p:nvGrpSpPr>
          <p:cNvPr id="213" name="Group 3"/>
          <p:cNvGrpSpPr/>
          <p:nvPr/>
        </p:nvGrpSpPr>
        <p:grpSpPr>
          <a:xfrm>
            <a:off x="4383549" y="3922407"/>
            <a:ext cx="1327314" cy="629697"/>
            <a:chOff x="1482629" y="4842188"/>
            <a:chExt cx="2267772" cy="663035"/>
          </a:xfrm>
        </p:grpSpPr>
        <p:sp>
          <p:nvSpPr>
            <p:cNvPr id="214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병원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16" name="Group 3"/>
          <p:cNvGrpSpPr/>
          <p:nvPr/>
        </p:nvGrpSpPr>
        <p:grpSpPr>
          <a:xfrm>
            <a:off x="4390805" y="4684406"/>
            <a:ext cx="1327314" cy="629697"/>
            <a:chOff x="1482629" y="4842188"/>
            <a:chExt cx="2267772" cy="663035"/>
          </a:xfrm>
        </p:grpSpPr>
        <p:sp>
          <p:nvSpPr>
            <p:cNvPr id="21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미용 </a:t>
              </a:r>
              <a:r>
                <a:rPr lang="en-US" altLang="ko-KR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/ </a:t>
              </a: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호텔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23" name="Group 3"/>
          <p:cNvGrpSpPr/>
          <p:nvPr/>
        </p:nvGrpSpPr>
        <p:grpSpPr>
          <a:xfrm>
            <a:off x="1577212" y="2376807"/>
            <a:ext cx="1705901" cy="474398"/>
            <a:chOff x="1482629" y="4842188"/>
            <a:chExt cx="2267772" cy="663035"/>
          </a:xfrm>
        </p:grpSpPr>
        <p:sp>
          <p:nvSpPr>
            <p:cNvPr id="224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734575" y="4945569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 err="1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마이페이지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26" name="Group 3"/>
          <p:cNvGrpSpPr/>
          <p:nvPr/>
        </p:nvGrpSpPr>
        <p:grpSpPr>
          <a:xfrm>
            <a:off x="3877695" y="2379074"/>
            <a:ext cx="1705901" cy="474398"/>
            <a:chOff x="1482629" y="4842188"/>
            <a:chExt cx="2267772" cy="663035"/>
          </a:xfrm>
        </p:grpSpPr>
        <p:sp>
          <p:nvSpPr>
            <p:cNvPr id="22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1734575" y="4945569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통합검색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cxnSp>
        <p:nvCxnSpPr>
          <p:cNvPr id="235" name="직선 연결선 234"/>
          <p:cNvCxnSpPr>
            <a:stCxn id="82" idx="3"/>
            <a:endCxn id="66" idx="1"/>
          </p:cNvCxnSpPr>
          <p:nvPr/>
        </p:nvCxnSpPr>
        <p:spPr>
          <a:xfrm>
            <a:off x="3275856" y="1822978"/>
            <a:ext cx="594581" cy="226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>
            <a:stCxn id="224" idx="3"/>
            <a:endCxn id="227" idx="1"/>
          </p:cNvCxnSpPr>
          <p:nvPr/>
        </p:nvCxnSpPr>
        <p:spPr>
          <a:xfrm>
            <a:off x="3283113" y="2614006"/>
            <a:ext cx="594582" cy="226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>
            <a:cxnSpLocks/>
          </p:cNvCxnSpPr>
          <p:nvPr/>
        </p:nvCxnSpPr>
        <p:spPr>
          <a:xfrm>
            <a:off x="781049" y="3005420"/>
            <a:ext cx="5822117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grpSp>
        <p:nvGrpSpPr>
          <p:cNvPr id="95" name="Group 3">
            <a:extLst>
              <a:ext uri="{FF2B5EF4-FFF2-40B4-BE49-F238E27FC236}">
                <a16:creationId xmlns:a16="http://schemas.microsoft.com/office/drawing/2014/main" id="{41F63802-8E15-4C88-9F63-3049C7951D04}"/>
              </a:ext>
            </a:extLst>
          </p:cNvPr>
          <p:cNvGrpSpPr/>
          <p:nvPr/>
        </p:nvGrpSpPr>
        <p:grpSpPr>
          <a:xfrm>
            <a:off x="183147" y="172359"/>
            <a:ext cx="2797883" cy="646850"/>
            <a:chOff x="1378806" y="4762777"/>
            <a:chExt cx="2371595" cy="74244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6" name="Shape 45">
              <a:extLst>
                <a:ext uri="{FF2B5EF4-FFF2-40B4-BE49-F238E27FC236}">
                  <a16:creationId xmlns:a16="http://schemas.microsoft.com/office/drawing/2014/main" id="{25B918D9-3525-4A17-888E-85AAA7AD5B3C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noFill/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6C3321-E2E2-4C85-84BB-952E28066591}"/>
                </a:ext>
              </a:extLst>
            </p:cNvPr>
            <p:cNvSpPr txBox="1"/>
            <p:nvPr/>
          </p:nvSpPr>
          <p:spPr>
            <a:xfrm>
              <a:off x="1378806" y="4762777"/>
              <a:ext cx="2153884" cy="3270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latin typeface="Ruda" panose="02000000000000000000" pitchFamily="2" charset="0"/>
                  <a:cs typeface="Clear Sans" panose="020B0503030202020304" pitchFamily="34" charset="0"/>
                </a:rPr>
                <a:t>   메뉴구조도</a:t>
              </a:r>
              <a:endParaRPr lang="en-US" sz="2800" b="1" dirty="0"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ADAC6AC4-F7CC-47A6-A74D-503B96D85AEB}"/>
              </a:ext>
            </a:extLst>
          </p:cNvPr>
          <p:cNvCxnSpPr>
            <a:cxnSpLocks/>
          </p:cNvCxnSpPr>
          <p:nvPr/>
        </p:nvCxnSpPr>
        <p:spPr>
          <a:xfrm>
            <a:off x="233801" y="113833"/>
            <a:ext cx="32164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424566-AC74-43D6-AB49-6D5F2DD90579}"/>
              </a:ext>
            </a:extLst>
          </p:cNvPr>
          <p:cNvCxnSpPr>
            <a:cxnSpLocks/>
          </p:cNvCxnSpPr>
          <p:nvPr/>
        </p:nvCxnSpPr>
        <p:spPr>
          <a:xfrm>
            <a:off x="197942" y="606891"/>
            <a:ext cx="32253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2" descr="C:\Users\kitcoop\Desktop\ppt\dog_cat_icon_Freepik.png">
            <a:extLst>
              <a:ext uri="{FF2B5EF4-FFF2-40B4-BE49-F238E27FC236}">
                <a16:creationId xmlns:a16="http://schemas.microsoft.com/office/drawing/2014/main" id="{E04206FB-4821-49DB-AD2D-A86ACBC0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131162" y="119055"/>
            <a:ext cx="510659" cy="510659"/>
          </a:xfrm>
          <a:prstGeom prst="rect">
            <a:avLst/>
          </a:prstGeom>
          <a:noFill/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3A096B80-E74B-4EB0-A254-EF9FDBBAC9DD}"/>
              </a:ext>
            </a:extLst>
          </p:cNvPr>
          <p:cNvSpPr txBox="1"/>
          <p:nvPr/>
        </p:nvSpPr>
        <p:spPr>
          <a:xfrm>
            <a:off x="11328170" y="314834"/>
            <a:ext cx="372561" cy="6598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rPr>
              <a:t>게시</a:t>
            </a:r>
            <a:endParaRPr lang="en-US" sz="1300" dirty="0">
              <a:solidFill>
                <a:schemeClr val="bg1"/>
              </a:solidFill>
              <a:latin typeface="Ruda" panose="02000000000000000000" pitchFamily="2" charset="0"/>
              <a:cs typeface="Clear Sans" panose="020B0503030202020304" pitchFamily="34" charset="0"/>
            </a:endParaRPr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6BC226D7-36CD-4237-B005-7A2D54891BC2}"/>
              </a:ext>
            </a:extLst>
          </p:cNvPr>
          <p:cNvCxnSpPr>
            <a:cxnSpLocks/>
          </p:cNvCxnSpPr>
          <p:nvPr/>
        </p:nvCxnSpPr>
        <p:spPr>
          <a:xfrm>
            <a:off x="7420715" y="4824082"/>
            <a:ext cx="444826" cy="226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D8811AEB-3050-49AB-ACF3-11C94A047BC1}"/>
              </a:ext>
            </a:extLst>
          </p:cNvPr>
          <p:cNvCxnSpPr>
            <a:cxnSpLocks/>
          </p:cNvCxnSpPr>
          <p:nvPr/>
        </p:nvCxnSpPr>
        <p:spPr>
          <a:xfrm>
            <a:off x="7420715" y="3794095"/>
            <a:ext cx="444826" cy="226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AF17AB6-3EE1-42CD-AD46-E428F3138A93}"/>
              </a:ext>
            </a:extLst>
          </p:cNvPr>
          <p:cNvCxnSpPr>
            <a:cxnSpLocks/>
          </p:cNvCxnSpPr>
          <p:nvPr/>
        </p:nvCxnSpPr>
        <p:spPr>
          <a:xfrm>
            <a:off x="7431135" y="2918571"/>
            <a:ext cx="444825" cy="226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7020184A-A69A-47D9-9A00-E2B6DB997713}"/>
              </a:ext>
            </a:extLst>
          </p:cNvPr>
          <p:cNvCxnSpPr>
            <a:cxnSpLocks/>
          </p:cNvCxnSpPr>
          <p:nvPr/>
        </p:nvCxnSpPr>
        <p:spPr>
          <a:xfrm flipH="1">
            <a:off x="7418244" y="1357864"/>
            <a:ext cx="29419" cy="349951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Shape 45">
            <a:extLst>
              <a:ext uri="{FF2B5EF4-FFF2-40B4-BE49-F238E27FC236}">
                <a16:creationId xmlns:a16="http://schemas.microsoft.com/office/drawing/2014/main" id="{467CC4A7-4C0D-4B86-83C0-3AD99AA8C0A4}"/>
              </a:ext>
            </a:extLst>
          </p:cNvPr>
          <p:cNvSpPr/>
          <p:nvPr/>
        </p:nvSpPr>
        <p:spPr>
          <a:xfrm>
            <a:off x="7660784" y="1752094"/>
            <a:ext cx="1885569" cy="559042"/>
          </a:xfrm>
          <a:prstGeom prst="roundRect">
            <a:avLst>
              <a:gd name="adj" fmla="val 11635"/>
            </a:avLst>
          </a:prstGeom>
          <a:solidFill>
            <a:schemeClr val="bg1"/>
          </a:solidFill>
          <a:ln w="38100" cap="flat">
            <a:solidFill>
              <a:schemeClr val="accent1">
                <a:lumMod val="75000"/>
              </a:schemeClr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메뉴관리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7" name="Shape 45">
            <a:extLst>
              <a:ext uri="{FF2B5EF4-FFF2-40B4-BE49-F238E27FC236}">
                <a16:creationId xmlns:a16="http://schemas.microsoft.com/office/drawing/2014/main" id="{856CE160-39F1-4887-99FE-56E353DC321A}"/>
              </a:ext>
            </a:extLst>
          </p:cNvPr>
          <p:cNvSpPr/>
          <p:nvPr/>
        </p:nvSpPr>
        <p:spPr>
          <a:xfrm>
            <a:off x="7652834" y="2670471"/>
            <a:ext cx="1885569" cy="559042"/>
          </a:xfrm>
          <a:prstGeom prst="roundRect">
            <a:avLst>
              <a:gd name="adj" fmla="val 11635"/>
            </a:avLst>
          </a:prstGeom>
          <a:solidFill>
            <a:schemeClr val="bg1"/>
          </a:solidFill>
          <a:ln w="38100" cap="flat">
            <a:solidFill>
              <a:schemeClr val="accent1">
                <a:lumMod val="75000"/>
              </a:schemeClr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회원관리</a:t>
            </a:r>
          </a:p>
        </p:txBody>
      </p:sp>
      <p:sp>
        <p:nvSpPr>
          <p:cNvPr id="220" name="Shape 45">
            <a:extLst>
              <a:ext uri="{FF2B5EF4-FFF2-40B4-BE49-F238E27FC236}">
                <a16:creationId xmlns:a16="http://schemas.microsoft.com/office/drawing/2014/main" id="{1CD2402F-B769-41E5-8DDE-3A1DE7199F6F}"/>
              </a:ext>
            </a:extLst>
          </p:cNvPr>
          <p:cNvSpPr/>
          <p:nvPr/>
        </p:nvSpPr>
        <p:spPr>
          <a:xfrm>
            <a:off x="7653901" y="3584874"/>
            <a:ext cx="1885569" cy="559042"/>
          </a:xfrm>
          <a:prstGeom prst="roundRect">
            <a:avLst>
              <a:gd name="adj" fmla="val 11635"/>
            </a:avLst>
          </a:prstGeom>
          <a:solidFill>
            <a:schemeClr val="bg1"/>
          </a:solidFill>
          <a:ln w="38100" cap="flat">
            <a:solidFill>
              <a:schemeClr val="accent1">
                <a:lumMod val="75000"/>
              </a:schemeClr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게시판 관리</a:t>
            </a:r>
          </a:p>
        </p:txBody>
      </p:sp>
      <p:sp>
        <p:nvSpPr>
          <p:cNvPr id="238" name="Shape 45">
            <a:extLst>
              <a:ext uri="{FF2B5EF4-FFF2-40B4-BE49-F238E27FC236}">
                <a16:creationId xmlns:a16="http://schemas.microsoft.com/office/drawing/2014/main" id="{270CCDCD-0142-467F-A8F2-390238F506BE}"/>
              </a:ext>
            </a:extLst>
          </p:cNvPr>
          <p:cNvSpPr/>
          <p:nvPr/>
        </p:nvSpPr>
        <p:spPr>
          <a:xfrm>
            <a:off x="7678987" y="4456856"/>
            <a:ext cx="1885569" cy="559042"/>
          </a:xfrm>
          <a:prstGeom prst="roundRect">
            <a:avLst>
              <a:gd name="adj" fmla="val 11635"/>
            </a:avLst>
          </a:prstGeom>
          <a:solidFill>
            <a:schemeClr val="bg1"/>
          </a:solidFill>
          <a:ln w="38100" cap="flat">
            <a:solidFill>
              <a:schemeClr val="accent1">
                <a:lumMod val="75000"/>
              </a:schemeClr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제휴문의</a:t>
            </a:r>
          </a:p>
        </p:txBody>
      </p:sp>
      <p:sp>
        <p:nvSpPr>
          <p:cNvPr id="241" name="Shape 45">
            <a:extLst>
              <a:ext uri="{FF2B5EF4-FFF2-40B4-BE49-F238E27FC236}">
                <a16:creationId xmlns:a16="http://schemas.microsoft.com/office/drawing/2014/main" id="{8FBFF131-7713-4697-8F41-324395F6F667}"/>
              </a:ext>
            </a:extLst>
          </p:cNvPr>
          <p:cNvSpPr/>
          <p:nvPr/>
        </p:nvSpPr>
        <p:spPr>
          <a:xfrm>
            <a:off x="7145394" y="798822"/>
            <a:ext cx="1855657" cy="559042"/>
          </a:xfrm>
          <a:prstGeom prst="roundRect">
            <a:avLst>
              <a:gd name="adj" fmla="val 11635"/>
            </a:avLst>
          </a:prstGeom>
          <a:solidFill>
            <a:schemeClr val="bg1"/>
          </a:solidFill>
          <a:ln w="38100" cap="flat">
            <a:solidFill>
              <a:schemeClr val="accent1">
                <a:lumMod val="75000"/>
              </a:schemeClr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Ruda" panose="02000000000000000000" pitchFamily="2" charset="0"/>
                <a:cs typeface="Clear Sans" panose="020B0503030202020304" pitchFamily="34" charset="0"/>
              </a:rPr>
              <a:t>관리자</a:t>
            </a:r>
            <a:endParaRPr dirty="0"/>
          </a:p>
        </p:txBody>
      </p:sp>
      <p:grpSp>
        <p:nvGrpSpPr>
          <p:cNvPr id="247" name="Group 3">
            <a:extLst>
              <a:ext uri="{FF2B5EF4-FFF2-40B4-BE49-F238E27FC236}">
                <a16:creationId xmlns:a16="http://schemas.microsoft.com/office/drawing/2014/main" id="{87C99904-586C-4F4F-B0AC-D76E9DEE62F7}"/>
              </a:ext>
            </a:extLst>
          </p:cNvPr>
          <p:cNvGrpSpPr/>
          <p:nvPr/>
        </p:nvGrpSpPr>
        <p:grpSpPr>
          <a:xfrm>
            <a:off x="10686789" y="2424400"/>
            <a:ext cx="1327314" cy="559042"/>
            <a:chOff x="1482629" y="4842188"/>
            <a:chExt cx="2267772" cy="663035"/>
          </a:xfrm>
        </p:grpSpPr>
        <p:sp>
          <p:nvSpPr>
            <p:cNvPr id="248" name="Shape 45">
              <a:extLst>
                <a:ext uri="{FF2B5EF4-FFF2-40B4-BE49-F238E27FC236}">
                  <a16:creationId xmlns:a16="http://schemas.microsoft.com/office/drawing/2014/main" id="{8B5B117E-697B-4EEB-8DB3-53B960F9233B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2C59BAAE-573E-41AF-A839-FCE685331341}"/>
                </a:ext>
              </a:extLst>
            </p:cNvPr>
            <p:cNvSpPr txBox="1"/>
            <p:nvPr/>
          </p:nvSpPr>
          <p:spPr>
            <a:xfrm>
              <a:off x="1734576" y="4939832"/>
              <a:ext cx="1743075" cy="378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추가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51" name="Group 3">
            <a:extLst>
              <a:ext uri="{FF2B5EF4-FFF2-40B4-BE49-F238E27FC236}">
                <a16:creationId xmlns:a16="http://schemas.microsoft.com/office/drawing/2014/main" id="{E8E550B2-28E8-4AB4-914B-C3A57CCD87FE}"/>
              </a:ext>
            </a:extLst>
          </p:cNvPr>
          <p:cNvGrpSpPr/>
          <p:nvPr/>
        </p:nvGrpSpPr>
        <p:grpSpPr>
          <a:xfrm>
            <a:off x="10698878" y="3340003"/>
            <a:ext cx="1327314" cy="559042"/>
            <a:chOff x="1482629" y="4842188"/>
            <a:chExt cx="2267772" cy="663035"/>
          </a:xfrm>
        </p:grpSpPr>
        <p:sp>
          <p:nvSpPr>
            <p:cNvPr id="252" name="Shape 45">
              <a:extLst>
                <a:ext uri="{FF2B5EF4-FFF2-40B4-BE49-F238E27FC236}">
                  <a16:creationId xmlns:a16="http://schemas.microsoft.com/office/drawing/2014/main" id="{2C1B363A-DE9F-42F8-B850-8FB4476837C3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356F6E2-9EF3-4ACB-A7B4-E0D49E53DD9D}"/>
                </a:ext>
              </a:extLst>
            </p:cNvPr>
            <p:cNvSpPr txBox="1"/>
            <p:nvPr/>
          </p:nvSpPr>
          <p:spPr>
            <a:xfrm>
              <a:off x="1734576" y="4939828"/>
              <a:ext cx="1743075" cy="378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수정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55" name="Group 3">
            <a:extLst>
              <a:ext uri="{FF2B5EF4-FFF2-40B4-BE49-F238E27FC236}">
                <a16:creationId xmlns:a16="http://schemas.microsoft.com/office/drawing/2014/main" id="{1B3BFA03-EF1E-4379-8018-80ACA3F63A60}"/>
              </a:ext>
            </a:extLst>
          </p:cNvPr>
          <p:cNvGrpSpPr/>
          <p:nvPr/>
        </p:nvGrpSpPr>
        <p:grpSpPr>
          <a:xfrm>
            <a:off x="10680103" y="4261421"/>
            <a:ext cx="1327314" cy="559042"/>
            <a:chOff x="1482629" y="4842188"/>
            <a:chExt cx="2267772" cy="663035"/>
          </a:xfrm>
        </p:grpSpPr>
        <p:sp>
          <p:nvSpPr>
            <p:cNvPr id="258" name="Shape 45">
              <a:extLst>
                <a:ext uri="{FF2B5EF4-FFF2-40B4-BE49-F238E27FC236}">
                  <a16:creationId xmlns:a16="http://schemas.microsoft.com/office/drawing/2014/main" id="{C531C2D2-C127-4263-9694-EFA14539EDEA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DCDAD490-799F-45A9-932F-574821630269}"/>
                </a:ext>
              </a:extLst>
            </p:cNvPr>
            <p:cNvSpPr txBox="1"/>
            <p:nvPr/>
          </p:nvSpPr>
          <p:spPr>
            <a:xfrm>
              <a:off x="1734576" y="4942326"/>
              <a:ext cx="1743075" cy="373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삭제</a:t>
              </a:r>
              <a:endParaRPr lang="en-US" sz="1300" dirty="0">
                <a:solidFill>
                  <a:schemeClr val="bg1"/>
                </a:solidFill>
                <a:latin typeface="+mj-ea"/>
                <a:ea typeface="+mj-ea"/>
                <a:cs typeface="Clear Sans" panose="020B0503030202020304" pitchFamily="34" charset="0"/>
              </a:endParaRPr>
            </a:p>
          </p:txBody>
        </p:sp>
      </p:grpSp>
      <p:grpSp>
        <p:nvGrpSpPr>
          <p:cNvPr id="273" name="Group 3">
            <a:extLst>
              <a:ext uri="{FF2B5EF4-FFF2-40B4-BE49-F238E27FC236}">
                <a16:creationId xmlns:a16="http://schemas.microsoft.com/office/drawing/2014/main" id="{D50AFC69-98D1-46F2-8DB4-33793A044246}"/>
              </a:ext>
            </a:extLst>
          </p:cNvPr>
          <p:cNvGrpSpPr/>
          <p:nvPr/>
        </p:nvGrpSpPr>
        <p:grpSpPr>
          <a:xfrm>
            <a:off x="10680103" y="5194705"/>
            <a:ext cx="1327314" cy="559042"/>
            <a:chOff x="1482629" y="4842188"/>
            <a:chExt cx="2267772" cy="663035"/>
          </a:xfrm>
        </p:grpSpPr>
        <p:sp>
          <p:nvSpPr>
            <p:cNvPr id="274" name="Shape 45">
              <a:extLst>
                <a:ext uri="{FF2B5EF4-FFF2-40B4-BE49-F238E27FC236}">
                  <a16:creationId xmlns:a16="http://schemas.microsoft.com/office/drawing/2014/main" id="{9B45FB89-0BC4-45A2-9BD5-551598472050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E0C9AE9E-6A49-4C44-B9EA-A765FE5C83E5}"/>
                </a:ext>
              </a:extLst>
            </p:cNvPr>
            <p:cNvSpPr txBox="1"/>
            <p:nvPr/>
          </p:nvSpPr>
          <p:spPr>
            <a:xfrm>
              <a:off x="1734576" y="4942327"/>
              <a:ext cx="1743075" cy="373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ea typeface="+mj-ea"/>
                  <a:cs typeface="Clear Sans" panose="020B0503030202020304" pitchFamily="34" charset="0"/>
                </a:rPr>
                <a:t>검색</a:t>
              </a:r>
              <a:endParaRPr lang="en-US" sz="1300" dirty="0">
                <a:solidFill>
                  <a:schemeClr val="bg1"/>
                </a:solidFill>
                <a:latin typeface="+mj-ea"/>
                <a:ea typeface="+mj-ea"/>
                <a:cs typeface="Clear Sans" panose="020B0503030202020304" pitchFamily="34" charset="0"/>
              </a:endParaRPr>
            </a:p>
          </p:txBody>
        </p:sp>
      </p:grp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BEB01C21-8368-481C-B434-86374979909B}"/>
              </a:ext>
            </a:extLst>
          </p:cNvPr>
          <p:cNvSpPr/>
          <p:nvPr/>
        </p:nvSpPr>
        <p:spPr>
          <a:xfrm>
            <a:off x="11117717" y="3002679"/>
            <a:ext cx="477459" cy="29210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화살표: 아래쪽 275">
            <a:extLst>
              <a:ext uri="{FF2B5EF4-FFF2-40B4-BE49-F238E27FC236}">
                <a16:creationId xmlns:a16="http://schemas.microsoft.com/office/drawing/2014/main" id="{12AD0A49-19C9-4D45-A943-82A0D571BEC3}"/>
              </a:ext>
            </a:extLst>
          </p:cNvPr>
          <p:cNvSpPr/>
          <p:nvPr/>
        </p:nvSpPr>
        <p:spPr>
          <a:xfrm>
            <a:off x="11117715" y="3942860"/>
            <a:ext cx="477459" cy="26430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화살표: 아래쪽 276">
            <a:extLst>
              <a:ext uri="{FF2B5EF4-FFF2-40B4-BE49-F238E27FC236}">
                <a16:creationId xmlns:a16="http://schemas.microsoft.com/office/drawing/2014/main" id="{387EF721-8F09-44C2-939C-6277B7057491}"/>
              </a:ext>
            </a:extLst>
          </p:cNvPr>
          <p:cNvSpPr/>
          <p:nvPr/>
        </p:nvSpPr>
        <p:spPr>
          <a:xfrm>
            <a:off x="11117715" y="4857381"/>
            <a:ext cx="477459" cy="29210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5006ED4-3C6A-42AB-9275-6E1613D194F9}"/>
              </a:ext>
            </a:extLst>
          </p:cNvPr>
          <p:cNvSpPr/>
          <p:nvPr/>
        </p:nvSpPr>
        <p:spPr>
          <a:xfrm>
            <a:off x="9661392" y="2777370"/>
            <a:ext cx="990552" cy="191511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8" name="Group 3">
            <a:extLst>
              <a:ext uri="{FF2B5EF4-FFF2-40B4-BE49-F238E27FC236}">
                <a16:creationId xmlns:a16="http://schemas.microsoft.com/office/drawing/2014/main" id="{336C79C0-A7AE-4BA6-A9A7-FBB41076A132}"/>
              </a:ext>
            </a:extLst>
          </p:cNvPr>
          <p:cNvGrpSpPr/>
          <p:nvPr/>
        </p:nvGrpSpPr>
        <p:grpSpPr>
          <a:xfrm>
            <a:off x="2932304" y="793337"/>
            <a:ext cx="1327314" cy="629697"/>
            <a:chOff x="1482629" y="4842188"/>
            <a:chExt cx="2267772" cy="663035"/>
          </a:xfrm>
        </p:grpSpPr>
        <p:sp>
          <p:nvSpPr>
            <p:cNvPr id="279" name="Shape 45">
              <a:extLst>
                <a:ext uri="{FF2B5EF4-FFF2-40B4-BE49-F238E27FC236}">
                  <a16:creationId xmlns:a16="http://schemas.microsoft.com/office/drawing/2014/main" id="{5900FF70-46CB-4C35-8F78-93D0A005E041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F94E61B7-BA39-4EB2-86FD-90BC6BE096F8}"/>
                </a:ext>
              </a:extLst>
            </p:cNvPr>
            <p:cNvSpPr txBox="1"/>
            <p:nvPr/>
          </p:nvSpPr>
          <p:spPr>
            <a:xfrm>
              <a:off x="1734576" y="4893322"/>
              <a:ext cx="1743075" cy="4871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사용자</a:t>
              </a:r>
              <a:endParaRPr lang="en-US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245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4" grpId="1"/>
      <p:bldP spid="94" grpId="2"/>
      <p:bldP spid="94" grpId="3"/>
      <p:bldP spid="94" grpId="4"/>
      <p:bldP spid="94" grpId="5"/>
      <p:bldP spid="94" grpId="6"/>
      <p:bldP spid="94" grpId="7"/>
      <p:bldP spid="94" grpId="8"/>
      <p:bldP spid="94" grpId="9"/>
      <p:bldP spid="94" grpId="10"/>
      <p:bldP spid="94" grpId="11"/>
      <p:bldP spid="94" grpId="12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/>
                </a:pPr>
                <a:t>11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15" name="Rectangle 2"/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4000" b="1"/>
              <a:t>DFD_</a:t>
            </a:r>
            <a:r>
              <a:rPr lang="ko-KR" altLang="en-US" sz="3500" b="1"/>
              <a:t>사용자</a:t>
            </a:r>
            <a:endParaRPr lang="ko-KR" altLang="en-US" sz="4000" b="1"/>
          </a:p>
          <a:p>
            <a:pPr algn="ctr">
              <a:defRPr/>
            </a:pPr>
            <a:r>
              <a:rPr lang="en-US" sz="2000"/>
              <a:t>data flow diagram</a:t>
            </a:r>
            <a:endParaRPr lang="en-US" sz="2000"/>
          </a:p>
        </p:txBody>
      </p:sp>
      <p:pic>
        <p:nvPicPr>
          <p:cNvPr id="5" name="그림 4" descr="지도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642" y="1385483"/>
            <a:ext cx="9052560" cy="525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slow" advTm="0" mc:Ignorable="hp" hp:hslDur="34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slow" advTm="0" mc:Ignorable="p14" p14:dur="3400">
        <p14:reveal/>
      </p:transition>
    </mc:Choice>
    <mc:Fallback>
      <p:transition xmlns:mc="http://schemas.openxmlformats.org/markup-compatibility/2006" xmlns:hp="http://schemas.haansoft.com/office/presentation/8.0" spd="slow" advTm="0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12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41959CB-9F73-4D63-8DF5-5FDDE68C89DD}"/>
              </a:ext>
            </a:extLst>
          </p:cNvPr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ERD_</a:t>
            </a:r>
            <a:r>
              <a:rPr lang="ko-KR" altLang="en-US" sz="3500" b="1" dirty="0"/>
              <a:t>사용자</a:t>
            </a:r>
            <a:endParaRPr lang="en-US" altLang="ko-KR" sz="3500" b="1" dirty="0"/>
          </a:p>
          <a:p>
            <a:pPr algn="ctr"/>
            <a:r>
              <a:rPr lang="en-US" sz="2000" dirty="0"/>
              <a:t>entity relationship diagram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6C69A4-49BE-4879-A27D-2E0C54D3D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809" y="1347632"/>
            <a:ext cx="8468381" cy="55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8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14" grpId="9"/>
      <p:bldP spid="14" grpId="10"/>
      <p:bldP spid="14" grpId="11"/>
      <p:bldP spid="14" grpId="12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13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D41959CB-9F73-4D63-8DF5-5FDDE68C89DD}"/>
              </a:ext>
            </a:extLst>
          </p:cNvPr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ERD_</a:t>
            </a:r>
            <a:r>
              <a:rPr lang="ko-KR" altLang="en-US" sz="3500" b="1" dirty="0"/>
              <a:t>관리자</a:t>
            </a:r>
            <a:endParaRPr lang="en-US" altLang="ko-KR" sz="3500" b="1" dirty="0"/>
          </a:p>
          <a:p>
            <a:pPr algn="ctr"/>
            <a:r>
              <a:rPr lang="en-US" sz="2000" dirty="0"/>
              <a:t>entity relationship diagram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0B3A09-151E-4919-94E8-36DDA66C7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53" y="1434584"/>
            <a:ext cx="3888809" cy="528637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86E71EF-F4C5-46C1-A0EA-624EDF3C8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91" y="1434584"/>
            <a:ext cx="367446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9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14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41959CB-9F73-4D63-8DF5-5FDDE68C89DD}"/>
              </a:ext>
            </a:extLst>
          </p:cNvPr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UML</a:t>
            </a:r>
          </a:p>
          <a:p>
            <a:pPr algn="ctr"/>
            <a:r>
              <a:rPr lang="en-US" sz="2000" dirty="0" err="1"/>
              <a:t>usecase</a:t>
            </a:r>
            <a:r>
              <a:rPr lang="en-US" sz="2000" dirty="0"/>
              <a:t> diagram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62DBE6-A23F-4FB9-9DDC-E741826E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387" y="1373546"/>
            <a:ext cx="7651143" cy="54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0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14" grpId="9"/>
      <p:bldP spid="14" grpId="10"/>
      <p:bldP spid="14" grpId="11"/>
      <p:bldP spid="14" grpId="12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151951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800" b="1" dirty="0">
              <a:solidFill>
                <a:schemeClr val="tx1">
                  <a:lumMod val="65000"/>
                  <a:lumOff val="35000"/>
                </a:schemeClr>
              </a:solidFill>
              <a:latin typeface="Ruda" panose="02000000000000000000" pitchFamily="2" charset="0"/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15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8262B3D-5AD8-4E70-B3C5-C2E55EFB99F7}"/>
              </a:ext>
            </a:extLst>
          </p:cNvPr>
          <p:cNvSpPr/>
          <p:nvPr/>
        </p:nvSpPr>
        <p:spPr>
          <a:xfrm>
            <a:off x="1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B0C007D-94A8-4C05-8348-7D75D5EA7674}"/>
              </a:ext>
            </a:extLst>
          </p:cNvPr>
          <p:cNvSpPr/>
          <p:nvPr/>
        </p:nvSpPr>
        <p:spPr>
          <a:xfrm>
            <a:off x="1" y="2088776"/>
            <a:ext cx="12191999" cy="193637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사이트 소개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기능소개</a:t>
            </a:r>
            <a:r>
              <a:rPr lang="en-US" altLang="ko-KR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56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14" grpId="9"/>
      <p:bldP spid="14" grpId="10"/>
      <p:bldP spid="14" grpId="11"/>
      <p:bldP spid="14" grpId="12"/>
      <p:bldP spid="15" grpId="0" animBg="1"/>
      <p:bldP spid="18" grpId="0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181849" y="464341"/>
            <a:ext cx="4140201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315200" y="1111346"/>
            <a:ext cx="3638550" cy="747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/>
              <a:t>보조기능 연결</a:t>
            </a:r>
            <a:r>
              <a:rPr lang="en-US" altLang="ko-KR" sz="1700" b="1"/>
              <a:t>(</a:t>
            </a:r>
            <a:r>
              <a:rPr lang="ko-KR" altLang="en-US" sz="1700" b="1"/>
              <a:t> 로그인</a:t>
            </a:r>
            <a:r>
              <a:rPr lang="en-US" altLang="ko-KR" sz="1700" b="1"/>
              <a:t>,</a:t>
            </a:r>
            <a:r>
              <a:rPr lang="ko-KR" altLang="en-US" sz="1700" b="1"/>
              <a:t> 회원가입 </a:t>
            </a:r>
            <a:r>
              <a:rPr lang="en-US" altLang="ko-KR" sz="1700" b="1"/>
              <a:t>)</a:t>
            </a:r>
            <a:endParaRPr lang="en-US" altLang="ko-KR" sz="1700" b="1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로그인 클릭시 로그인 창으로 이동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회원가입 클릭시 회원가입 창으로 이동</a:t>
            </a:r>
            <a:endParaRPr lang="ko-KR" altLang="en-US" sz="1300"/>
          </a:p>
        </p:txBody>
      </p:sp>
      <p:cxnSp>
        <p:nvCxnSpPr>
          <p:cNvPr id="29" name="직선 화살표 연결선 28"/>
          <p:cNvCxnSpPr>
            <a:endCxn id="26" idx="1"/>
          </p:cNvCxnSpPr>
          <p:nvPr/>
        </p:nvCxnSpPr>
        <p:spPr>
          <a:xfrm rot="16200000" flipH="1">
            <a:off x="6981508" y="1151351"/>
            <a:ext cx="400684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04760" y="2183396"/>
            <a:ext cx="3384550" cy="2148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Main Menu Area</a:t>
            </a:r>
            <a:endParaRPr lang="en-US" altLang="ko-KR" b="1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커뮤니티 클릭시 </a:t>
            </a:r>
            <a:r>
              <a:rPr lang="en-US" altLang="ko-KR" sz="1300"/>
              <a:t> </a:t>
            </a:r>
            <a:r>
              <a:rPr lang="ko-KR" altLang="en-US" sz="1300"/>
              <a:t>커뮤니티</a:t>
            </a:r>
            <a:r>
              <a:rPr lang="en-US" altLang="ko-KR" sz="1300"/>
              <a:t>,</a:t>
            </a:r>
            <a:r>
              <a:rPr lang="ko-KR" altLang="en-US" sz="1300"/>
              <a:t> 자랑하기 메뉴 뜸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찾아주세요 클릭시 실종동물 등록</a:t>
            </a:r>
            <a:r>
              <a:rPr lang="en-US" altLang="ko-KR" sz="1300"/>
              <a:t>,</a:t>
            </a:r>
            <a:r>
              <a:rPr lang="ko-KR" altLang="en-US" sz="1300"/>
              <a:t> 재회 성공 사례 메뉴 뜸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입양 클릭시 입양절차</a:t>
            </a:r>
            <a:r>
              <a:rPr lang="en-US" altLang="ko-KR" sz="1300"/>
              <a:t>,</a:t>
            </a:r>
            <a:r>
              <a:rPr lang="ko-KR" altLang="en-US" sz="1300"/>
              <a:t> 입양가능아이들</a:t>
            </a:r>
            <a:r>
              <a:rPr lang="en-US" altLang="ko-KR" sz="1300"/>
              <a:t>,</a:t>
            </a:r>
            <a:r>
              <a:rPr lang="ko-KR" altLang="en-US" sz="1300"/>
              <a:t> 입양후기 뜸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4.</a:t>
            </a:r>
            <a:r>
              <a:rPr lang="ko-KR" altLang="en-US" sz="1300"/>
              <a:t> 위치 찾기 클릭시 병원</a:t>
            </a:r>
            <a:r>
              <a:rPr lang="en-US" altLang="ko-KR" sz="1300"/>
              <a:t>,</a:t>
            </a:r>
            <a:r>
              <a:rPr lang="ko-KR" altLang="en-US" sz="1300"/>
              <a:t> 호텔 메뉴 뜸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5.</a:t>
            </a:r>
            <a:r>
              <a:rPr lang="ko-KR" altLang="en-US" sz="1300"/>
              <a:t> 고객센터 클릭시 공지사항</a:t>
            </a:r>
            <a:r>
              <a:rPr lang="en-US" altLang="ko-KR" sz="1300"/>
              <a:t>,</a:t>
            </a:r>
            <a:r>
              <a:rPr lang="ko-KR" altLang="en-US" sz="1300"/>
              <a:t> </a:t>
            </a:r>
            <a:r>
              <a:rPr lang="en-US" altLang="ko-KR" sz="1300"/>
              <a:t>FAQ, </a:t>
            </a:r>
            <a:r>
              <a:rPr lang="ko-KR" altLang="en-US" sz="1300"/>
              <a:t>이용약관</a:t>
            </a:r>
            <a:r>
              <a:rPr lang="en-US" altLang="ko-KR" sz="1300"/>
              <a:t>,</a:t>
            </a:r>
            <a:r>
              <a:rPr lang="ko-KR" altLang="en-US" sz="1300"/>
              <a:t> 개인정보 처리방침 메뉴 뜸</a:t>
            </a:r>
            <a:endParaRPr lang="ko-KR" altLang="en-US" sz="130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7048500" y="1444145"/>
            <a:ext cx="556260" cy="1760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85048" y="4435921"/>
            <a:ext cx="297815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Main Content Area</a:t>
            </a:r>
            <a:endParaRPr lang="en-US" altLang="ko-KR" b="1"/>
          </a:p>
        </p:txBody>
      </p:sp>
      <p:sp>
        <p:nvSpPr>
          <p:cNvPr id="35" name="TextBox 34"/>
          <p:cNvSpPr txBox="1"/>
          <p:nvPr/>
        </p:nvSpPr>
        <p:spPr>
          <a:xfrm>
            <a:off x="7385048" y="5049842"/>
            <a:ext cx="2406652" cy="1557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Footer Area</a:t>
            </a:r>
            <a:endParaRPr lang="en-US" altLang="ko-KR" b="1"/>
          </a:p>
          <a:p>
            <a:pPr>
              <a:defRPr/>
            </a:pPr>
            <a:r>
              <a:rPr lang="en-US" altLang="ko-KR" sz="1300" b="0"/>
              <a:t>1.</a:t>
            </a:r>
            <a:r>
              <a:rPr lang="ko-KR" altLang="en-US" sz="1300" b="0"/>
              <a:t> 자주 쓰는 기능에 대한</a:t>
            </a:r>
            <a:r>
              <a:rPr lang="en-US" altLang="ko-KR" sz="1300" b="0"/>
              <a:t> Quick Link</a:t>
            </a:r>
            <a:endParaRPr lang="en-US" altLang="ko-KR" sz="1300" b="0"/>
          </a:p>
          <a:p>
            <a:pPr>
              <a:defRPr/>
            </a:pPr>
            <a:r>
              <a:rPr lang="en-US" altLang="ko-KR" sz="1300" b="0"/>
              <a:t>2.</a:t>
            </a:r>
            <a:r>
              <a:rPr lang="ko-KR" altLang="en-US" sz="1300" b="0"/>
              <a:t> 질문사항 또는 제휴문의가 있을 경우 해당 관리자에게 메일 또는 전화를 할수 있는 </a:t>
            </a:r>
            <a:r>
              <a:rPr lang="en-US" altLang="ko-KR" sz="1300" b="0"/>
              <a:t>Contact</a:t>
            </a:r>
            <a:r>
              <a:rPr lang="ko-KR" altLang="en-US" sz="1300" b="0"/>
              <a:t> 기능 추가</a:t>
            </a:r>
            <a:endParaRPr lang="ko-KR" altLang="en-US" sz="1300" b="0"/>
          </a:p>
        </p:txBody>
      </p:sp>
      <p:cxnSp>
        <p:nvCxnSpPr>
          <p:cNvPr id="38" name="직선 화살표 연결선 37"/>
          <p:cNvCxnSpPr>
            <a:endCxn id="35" idx="1"/>
          </p:cNvCxnSpPr>
          <p:nvPr/>
        </p:nvCxnSpPr>
        <p:spPr>
          <a:xfrm rot="5400000" flipH="1" flipV="1">
            <a:off x="6913878" y="5493072"/>
            <a:ext cx="631190" cy="3111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7" idx="3"/>
            <a:endCxn id="34" idx="1"/>
          </p:cNvCxnSpPr>
          <p:nvPr/>
        </p:nvCxnSpPr>
        <p:spPr>
          <a:xfrm>
            <a:off x="7073898" y="3769473"/>
            <a:ext cx="311150" cy="8496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77" y="1002460"/>
            <a:ext cx="7077075" cy="5534025"/>
          </a:xfrm>
          <a:prstGeom prst="rect">
            <a:avLst/>
          </a:prstGeom>
        </p:spPr>
      </p:pic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90220" y="243007"/>
            <a:ext cx="10515600" cy="446088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ko-KR" altLang="en-US"/>
              <a:t>사용자 스토리보드</a:t>
            </a: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234891" y="138635"/>
            <a:ext cx="3404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34891" y="697220"/>
            <a:ext cx="3404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3">
            <a:lum contrast="-69000"/>
          </a:blip>
          <a:srcRect/>
          <a:stretch>
            <a:fillRect/>
          </a:stretch>
        </p:blipFill>
        <p:spPr>
          <a:xfrm>
            <a:off x="114031" y="138635"/>
            <a:ext cx="510659" cy="510659"/>
          </a:xfrm>
          <a:prstGeom prst="rect">
            <a:avLst/>
          </a:prstGeom>
          <a:noFill/>
        </p:spPr>
      </p:pic>
      <p:grpSp>
        <p:nvGrpSpPr>
          <p:cNvPr id="49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50" name="TextBox 49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/>
                </a:pPr>
                <a:t>16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51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52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3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7962" y="1262289"/>
            <a:ext cx="1323975" cy="103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7172028" cy="6858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442200" y="428622"/>
            <a:ext cx="3289300" cy="750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게시판</a:t>
            </a:r>
            <a:endParaRPr lang="ko-KR" altLang="en-US" dirty="0"/>
          </a:p>
          <a:p>
            <a:pPr>
              <a:defRPr/>
            </a:pPr>
            <a:r>
              <a:rPr lang="en-US" altLang="ko-KR" sz="1300" dirty="0"/>
              <a:t>1.</a:t>
            </a:r>
            <a:r>
              <a:rPr lang="ko-KR" altLang="en-US" sz="1300" dirty="0"/>
              <a:t> 제목을 누르면 해당 글의 </a:t>
            </a:r>
            <a:r>
              <a:rPr lang="en-US" altLang="ko-KR" sz="1300" dirty="0"/>
              <a:t>view</a:t>
            </a:r>
            <a:r>
              <a:rPr lang="ko-KR" altLang="en-US" sz="1300" dirty="0"/>
              <a:t> 페이지로 이동</a:t>
            </a:r>
          </a:p>
        </p:txBody>
      </p:sp>
      <p:sp>
        <p:nvSpPr>
          <p:cNvPr id="44" name="액자 43"/>
          <p:cNvSpPr/>
          <p:nvPr/>
        </p:nvSpPr>
        <p:spPr>
          <a:xfrm>
            <a:off x="0" y="6264275"/>
            <a:ext cx="7143750" cy="45720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97748" y="5540375"/>
            <a:ext cx="3460752" cy="34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/>
              <a:t>검색 필드 </a:t>
            </a:r>
            <a:r>
              <a:rPr lang="en-US" altLang="ko-KR" sz="1700" b="1"/>
              <a:t>(</a:t>
            </a:r>
            <a:r>
              <a:rPr lang="ko-KR" altLang="en-US" sz="1700" b="1"/>
              <a:t> 제목</a:t>
            </a:r>
            <a:r>
              <a:rPr lang="en-US" altLang="ko-KR" sz="1700" b="1"/>
              <a:t>/</a:t>
            </a:r>
            <a:r>
              <a:rPr lang="ko-KR" altLang="en-US" sz="1700" b="1"/>
              <a:t>내용</a:t>
            </a:r>
            <a:r>
              <a:rPr lang="en-US" altLang="ko-KR" sz="1700" b="1"/>
              <a:t>,</a:t>
            </a:r>
            <a:r>
              <a:rPr lang="ko-KR" altLang="en-US" sz="1700" b="1"/>
              <a:t> 제목</a:t>
            </a:r>
            <a:r>
              <a:rPr lang="en-US" altLang="ko-KR" sz="1700" b="1"/>
              <a:t>,</a:t>
            </a:r>
            <a:r>
              <a:rPr lang="ko-KR" altLang="en-US" sz="1700" b="1"/>
              <a:t> 내용</a:t>
            </a:r>
            <a:r>
              <a:rPr lang="en-US" altLang="ko-KR" sz="1700" b="1"/>
              <a:t>)</a:t>
            </a:r>
          </a:p>
        </p:txBody>
      </p:sp>
      <p:cxnSp>
        <p:nvCxnSpPr>
          <p:cNvPr id="46" name="직선 화살표 연결선 45"/>
          <p:cNvCxnSpPr>
            <a:stCxn id="44" idx="3"/>
            <a:endCxn id="45" idx="1"/>
          </p:cNvCxnSpPr>
          <p:nvPr/>
        </p:nvCxnSpPr>
        <p:spPr>
          <a:xfrm rot="5400000" flipH="1" flipV="1">
            <a:off x="6880541" y="5975669"/>
            <a:ext cx="780416" cy="253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액자 46"/>
          <p:cNvSpPr/>
          <p:nvPr/>
        </p:nvSpPr>
        <p:spPr>
          <a:xfrm>
            <a:off x="6464299" y="5667374"/>
            <a:ext cx="603250" cy="29210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0" y="3190875"/>
            <a:ext cx="7131049" cy="242570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/>
          <p:cNvCxnSpPr>
            <a:stCxn id="48" idx="3"/>
            <a:endCxn id="43" idx="1"/>
          </p:cNvCxnSpPr>
          <p:nvPr/>
        </p:nvCxnSpPr>
        <p:spPr>
          <a:xfrm rot="5400000" flipH="1" flipV="1">
            <a:off x="5674835" y="2636360"/>
            <a:ext cx="3223578" cy="311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448549" y="2873375"/>
            <a:ext cx="2921002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글쓰기</a:t>
            </a:r>
          </a:p>
          <a:p>
            <a:pPr>
              <a:defRPr/>
            </a:pPr>
            <a:r>
              <a:rPr lang="en-US" altLang="ko-KR" sz="1300" dirty="0"/>
              <a:t>1.</a:t>
            </a:r>
            <a:r>
              <a:rPr lang="ko-KR" altLang="en-US" sz="1300" dirty="0"/>
              <a:t> 글쓰기 버튼 </a:t>
            </a:r>
            <a:r>
              <a:rPr lang="ko-KR" altLang="en-US" sz="1300" dirty="0" err="1"/>
              <a:t>클릭시</a:t>
            </a:r>
            <a:r>
              <a:rPr lang="ko-KR" altLang="en-US" sz="1300" dirty="0"/>
              <a:t> 로그인 유무 판별 후 글쓰기 페이지로 이동</a:t>
            </a:r>
          </a:p>
        </p:txBody>
      </p:sp>
      <p:cxnSp>
        <p:nvCxnSpPr>
          <p:cNvPr id="52" name="직선 화살표 연결선 51"/>
          <p:cNvCxnSpPr>
            <a:stCxn id="47" idx="3"/>
            <a:endCxn id="51" idx="1"/>
          </p:cNvCxnSpPr>
          <p:nvPr/>
        </p:nvCxnSpPr>
        <p:spPr>
          <a:xfrm rot="5400000" flipH="1" flipV="1">
            <a:off x="5977255" y="4342131"/>
            <a:ext cx="2561590" cy="380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537448" y="3870325"/>
            <a:ext cx="236220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/>
              <a:t>페이징</a:t>
            </a:r>
            <a:r>
              <a:rPr lang="ko-KR" altLang="en-US" b="1" dirty="0"/>
              <a:t> 기능 버튼</a:t>
            </a:r>
            <a:endParaRPr lang="ko-KR" altLang="en-US" dirty="0"/>
          </a:p>
          <a:p>
            <a:pPr>
              <a:defRPr/>
            </a:pPr>
            <a:r>
              <a:rPr lang="en-US" altLang="ko-KR" sz="1300" dirty="0"/>
              <a:t>1.</a:t>
            </a:r>
            <a:r>
              <a:rPr lang="ko-KR" altLang="en-US" sz="1300" dirty="0"/>
              <a:t> 페이지의 이동이 가능하도록 </a:t>
            </a:r>
            <a:r>
              <a:rPr lang="ko-KR" altLang="en-US" sz="1300" dirty="0" err="1"/>
              <a:t>해둠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r>
              <a:rPr lang="en-US" altLang="ko-KR" sz="1300" dirty="0"/>
              <a:t>10</a:t>
            </a:r>
            <a:r>
              <a:rPr lang="ko-KR" altLang="en-US" sz="1300" dirty="0"/>
              <a:t>개단위의 페이징이 가능</a:t>
            </a:r>
          </a:p>
        </p:txBody>
      </p:sp>
      <p:sp>
        <p:nvSpPr>
          <p:cNvPr id="54" name="액자 53"/>
          <p:cNvSpPr/>
          <p:nvPr/>
        </p:nvSpPr>
        <p:spPr>
          <a:xfrm>
            <a:off x="5968999" y="6003924"/>
            <a:ext cx="1130300" cy="2857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/>
          <p:cNvCxnSpPr>
            <a:stCxn id="47" idx="3"/>
            <a:endCxn id="53" idx="1"/>
          </p:cNvCxnSpPr>
          <p:nvPr/>
        </p:nvCxnSpPr>
        <p:spPr>
          <a:xfrm flipV="1">
            <a:off x="7067549" y="4355073"/>
            <a:ext cx="469899" cy="14583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2">
            <a:extLst>
              <a:ext uri="{FF2B5EF4-FFF2-40B4-BE49-F238E27FC236}">
                <a16:creationId xmlns:a16="http://schemas.microsoft.com/office/drawing/2014/main" id="{2FA637F2-9370-40C9-A5A8-B96136EBDB33}"/>
              </a:ext>
            </a:extLst>
          </p:cNvPr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8FB301-0FAC-4979-AE8F-80666AD48818}"/>
                </a:ext>
              </a:extLst>
            </p:cNvPr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17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4AD17BCB-69B9-4EEA-BF35-237EF3BB9B67}"/>
                </a:ext>
              </a:extLst>
            </p:cNvPr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5" name="Shape 962">
                <a:extLst>
                  <a:ext uri="{FF2B5EF4-FFF2-40B4-BE49-F238E27FC236}">
                    <a16:creationId xmlns:a16="http://schemas.microsoft.com/office/drawing/2014/main" id="{EBFABE0E-FEA9-4322-A25F-812E3FD43646}"/>
                  </a:ext>
                </a:extLst>
              </p:cNvPr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6" name="Shape 950">
                <a:extLst>
                  <a:ext uri="{FF2B5EF4-FFF2-40B4-BE49-F238E27FC236}">
                    <a16:creationId xmlns:a16="http://schemas.microsoft.com/office/drawing/2014/main" id="{B8DE0793-BEE6-4EAA-8235-ECEC2E1B0AC3}"/>
                  </a:ext>
                </a:extLst>
              </p:cNvPr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48400" y="479425"/>
            <a:ext cx="2978149" cy="366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80249" y="606425"/>
            <a:ext cx="2660649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액자 8"/>
          <p:cNvSpPr/>
          <p:nvPr/>
        </p:nvSpPr>
        <p:spPr>
          <a:xfrm>
            <a:off x="76199" y="1450975"/>
            <a:ext cx="3295650" cy="2095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5498" y="765174"/>
            <a:ext cx="2927350" cy="163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목록의 </a:t>
            </a:r>
            <a:r>
              <a:rPr lang="en-US" altLang="ko-KR" b="1"/>
              <a:t>Header </a:t>
            </a:r>
            <a:r>
              <a:rPr lang="ko-KR" altLang="en-US" b="1"/>
              <a:t>부분</a:t>
            </a:r>
            <a:endParaRPr lang="en-US" altLang="ko-KR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1300"/>
              <a:t>제목</a:t>
            </a:r>
            <a:r>
              <a:rPr lang="en-US" altLang="ko-KR" sz="1300"/>
              <a:t>,</a:t>
            </a:r>
            <a:r>
              <a:rPr lang="ko-KR" altLang="en-US" sz="1300"/>
              <a:t>작성자</a:t>
            </a:r>
            <a:r>
              <a:rPr lang="en-US" altLang="ko-KR" sz="1300"/>
              <a:t>,</a:t>
            </a:r>
            <a:r>
              <a:rPr lang="ko-KR" altLang="en-US" sz="1300"/>
              <a:t> 작성일</a:t>
            </a:r>
            <a:r>
              <a:rPr lang="en-US" altLang="ko-KR" sz="1300"/>
              <a:t>,</a:t>
            </a:r>
            <a:r>
              <a:rPr lang="ko-KR" altLang="en-US" sz="1300"/>
              <a:t> 조회수</a:t>
            </a:r>
            <a:r>
              <a:rPr lang="en-US" altLang="ko-KR" sz="1300"/>
              <a:t>,</a:t>
            </a:r>
            <a:r>
              <a:rPr lang="ko-KR" altLang="en-US" sz="1300"/>
              <a:t> 댓글수를 나타냄</a:t>
            </a:r>
          </a:p>
          <a:p>
            <a:pPr>
              <a:defRPr/>
            </a:pPr>
            <a:endParaRPr lang="ko-KR" altLang="en-US" sz="1300"/>
          </a:p>
          <a:p>
            <a:pPr>
              <a:defRPr/>
            </a:pPr>
            <a:r>
              <a:rPr lang="ko-KR" altLang="en-US" sz="1300"/>
              <a:t>해당 글 작성자가 글을 볼 때</a:t>
            </a:r>
          </a:p>
          <a:p>
            <a:pPr>
              <a:defRPr/>
            </a:pPr>
            <a:r>
              <a:rPr lang="ko-KR" altLang="en-US" sz="1300"/>
              <a:t>수정</a:t>
            </a:r>
            <a:r>
              <a:rPr lang="en-US" altLang="ko-KR" sz="1300"/>
              <a:t>,</a:t>
            </a:r>
            <a:r>
              <a:rPr lang="ko-KR" altLang="en-US" sz="1300"/>
              <a:t> 삭제 버튼이 활성화 되고 </a:t>
            </a:r>
          </a:p>
          <a:p>
            <a:pPr>
              <a:defRPr/>
            </a:pPr>
            <a:r>
              <a:rPr lang="ko-KR" altLang="en-US" sz="1300"/>
              <a:t>클릭시 해당 기능 페이지로 이동함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595091" cy="6858000"/>
          </a:xfrm>
          <a:prstGeom prst="rect">
            <a:avLst/>
          </a:prstGeom>
        </p:spPr>
      </p:pic>
      <p:sp>
        <p:nvSpPr>
          <p:cNvPr id="13" name="액자 12"/>
          <p:cNvSpPr/>
          <p:nvPr/>
        </p:nvSpPr>
        <p:spPr>
          <a:xfrm>
            <a:off x="0" y="1006475"/>
            <a:ext cx="3321050" cy="46989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13" idx="3"/>
            <a:endCxn id="10" idx="1"/>
          </p:cNvCxnSpPr>
          <p:nvPr/>
        </p:nvCxnSpPr>
        <p:spPr>
          <a:xfrm>
            <a:off x="3321050" y="1241425"/>
            <a:ext cx="3854448" cy="34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액자 14"/>
          <p:cNvSpPr/>
          <p:nvPr/>
        </p:nvSpPr>
        <p:spPr>
          <a:xfrm>
            <a:off x="0" y="1616075"/>
            <a:ext cx="6559549" cy="38290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8998" y="2644774"/>
            <a:ext cx="2730502" cy="563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해당 게시글의 </a:t>
            </a:r>
            <a:r>
              <a:rPr lang="en-US" altLang="ko-KR" b="1"/>
              <a:t>Content</a:t>
            </a:r>
            <a:r>
              <a:rPr lang="ko-KR" altLang="en-US"/>
              <a:t> </a:t>
            </a:r>
            <a:r>
              <a:rPr lang="en-US" altLang="ko-KR" sz="1300"/>
              <a:t>(</a:t>
            </a:r>
            <a:r>
              <a:rPr lang="ko-KR" altLang="en-US" sz="1300"/>
              <a:t> 사진 및 텍스트를 보여줌</a:t>
            </a:r>
            <a:r>
              <a:rPr lang="en-US" altLang="ko-KR" sz="1300"/>
              <a:t>)</a:t>
            </a:r>
          </a:p>
        </p:txBody>
      </p:sp>
      <p:cxnSp>
        <p:nvCxnSpPr>
          <p:cNvPr id="17" name="직선 화살표 연결선 16"/>
          <p:cNvCxnSpPr>
            <a:stCxn id="15" idx="3"/>
            <a:endCxn id="16" idx="1"/>
          </p:cNvCxnSpPr>
          <p:nvPr/>
        </p:nvCxnSpPr>
        <p:spPr>
          <a:xfrm flipV="1">
            <a:off x="6559550" y="2926397"/>
            <a:ext cx="679448" cy="6042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액자 17"/>
          <p:cNvSpPr/>
          <p:nvPr/>
        </p:nvSpPr>
        <p:spPr>
          <a:xfrm>
            <a:off x="5880100" y="5495925"/>
            <a:ext cx="679449" cy="29844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83450" y="3743325"/>
            <a:ext cx="2400300" cy="67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/>
              <a:t>목록 클릭시 해당 글이 속해있는 페이지의 게시판 목록으로 이동</a:t>
            </a:r>
          </a:p>
        </p:txBody>
      </p:sp>
      <p:cxnSp>
        <p:nvCxnSpPr>
          <p:cNvPr id="20" name="직선 화살표 연결선 19"/>
          <p:cNvCxnSpPr>
            <a:stCxn id="18" idx="3"/>
            <a:endCxn id="19" idx="1"/>
          </p:cNvCxnSpPr>
          <p:nvPr/>
        </p:nvCxnSpPr>
        <p:spPr>
          <a:xfrm rot="5400000" flipH="1" flipV="1">
            <a:off x="6139180" y="4500879"/>
            <a:ext cx="1564639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/>
          <p:cNvSpPr/>
          <p:nvPr/>
        </p:nvSpPr>
        <p:spPr>
          <a:xfrm>
            <a:off x="0" y="5819774"/>
            <a:ext cx="6559549" cy="103822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3450" y="4733925"/>
            <a:ext cx="2336800" cy="162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해당 게시글에 대한 댓글 부분</a:t>
            </a:r>
          </a:p>
          <a:p>
            <a:pPr>
              <a:defRPr/>
            </a:pPr>
            <a:endParaRPr lang="ko-KR" altLang="en-US" sz="1300"/>
          </a:p>
          <a:p>
            <a:pPr>
              <a:defRPr/>
            </a:pPr>
            <a:r>
              <a:rPr lang="ko-KR" altLang="en-US" sz="1300"/>
              <a:t>댓글을 쓴</a:t>
            </a:r>
            <a:r>
              <a:rPr lang="en-US" altLang="ko-KR" sz="1300"/>
              <a:t> </a:t>
            </a:r>
            <a:r>
              <a:rPr lang="ko-KR" altLang="en-US" sz="1300"/>
              <a:t>사용자아이디로 로그인 시만 수정</a:t>
            </a:r>
            <a:r>
              <a:rPr lang="en-US" altLang="ko-KR" sz="1300"/>
              <a:t>,</a:t>
            </a:r>
            <a:r>
              <a:rPr lang="ko-KR" altLang="en-US" sz="1300"/>
              <a:t>삭제 버튼이 활성화되어있고</a:t>
            </a:r>
            <a:r>
              <a:rPr lang="en-US" altLang="ko-KR" sz="1300"/>
              <a:t>,</a:t>
            </a:r>
            <a:r>
              <a:rPr lang="ko-KR" altLang="en-US" sz="1300"/>
              <a:t> 클릭시 해당 팝업 활성화</a:t>
            </a:r>
          </a:p>
        </p:txBody>
      </p:sp>
      <p:cxnSp>
        <p:nvCxnSpPr>
          <p:cNvPr id="23" name="직선 화살표 연결선 22"/>
          <p:cNvCxnSpPr>
            <a:stCxn id="21" idx="3"/>
            <a:endCxn id="22" idx="1"/>
          </p:cNvCxnSpPr>
          <p:nvPr/>
        </p:nvCxnSpPr>
        <p:spPr>
          <a:xfrm rot="5400000" flipH="1" flipV="1">
            <a:off x="6525736" y="5581173"/>
            <a:ext cx="791527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2">
            <a:extLst>
              <a:ext uri="{FF2B5EF4-FFF2-40B4-BE49-F238E27FC236}">
                <a16:creationId xmlns:a16="http://schemas.microsoft.com/office/drawing/2014/main" id="{504D7E90-761A-446D-B900-0463E7D03147}"/>
              </a:ext>
            </a:extLst>
          </p:cNvPr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CCB42A-9AB5-46BD-AC36-A751B6D995C6}"/>
                </a:ext>
              </a:extLst>
            </p:cNvPr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18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26" name="Group 24">
              <a:extLst>
                <a:ext uri="{FF2B5EF4-FFF2-40B4-BE49-F238E27FC236}">
                  <a16:creationId xmlns:a16="http://schemas.microsoft.com/office/drawing/2014/main" id="{48F0CFAC-B627-4285-B194-52F4CC2982CB}"/>
                </a:ext>
              </a:extLst>
            </p:cNvPr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7" name="Shape 962">
                <a:extLst>
                  <a:ext uri="{FF2B5EF4-FFF2-40B4-BE49-F238E27FC236}">
                    <a16:creationId xmlns:a16="http://schemas.microsoft.com/office/drawing/2014/main" id="{FCB2C92D-FB6C-411E-9613-A2B79518888D}"/>
                  </a:ext>
                </a:extLst>
              </p:cNvPr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8" name="Shape 950">
                <a:extLst>
                  <a:ext uri="{FF2B5EF4-FFF2-40B4-BE49-F238E27FC236}">
                    <a16:creationId xmlns:a16="http://schemas.microsoft.com/office/drawing/2014/main" id="{371CF6F9-FC7D-4371-9A5C-E57A8B44E1C3}"/>
                  </a:ext>
                </a:extLst>
              </p:cNvPr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8934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7800" y="454025"/>
            <a:ext cx="3390900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액자 7"/>
          <p:cNvSpPr/>
          <p:nvPr/>
        </p:nvSpPr>
        <p:spPr>
          <a:xfrm>
            <a:off x="0" y="2765425"/>
            <a:ext cx="6927850" cy="392429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7250" y="530224"/>
            <a:ext cx="3562352" cy="753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병원 검색 필드</a:t>
            </a:r>
            <a:endParaRPr lang="ko-KR" altLang="en-US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위치 검색창에 주소 입력시 해당 주소값에 있는 동물병원 리스트 출력 </a:t>
            </a:r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 rot="5400000" flipH="1" flipV="1">
            <a:off x="5157311" y="2677636"/>
            <a:ext cx="3820478" cy="27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22">
            <a:extLst>
              <a:ext uri="{FF2B5EF4-FFF2-40B4-BE49-F238E27FC236}">
                <a16:creationId xmlns:a16="http://schemas.microsoft.com/office/drawing/2014/main" id="{53AAD66A-F658-4578-8D08-E7B47A5B6656}"/>
              </a:ext>
            </a:extLst>
          </p:cNvPr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B91DC1-7282-47EA-90E6-16B1FA84C07A}"/>
                </a:ext>
              </a:extLst>
            </p:cNvPr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19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8AAC1766-8272-4753-8EA0-37F84181037D}"/>
                </a:ext>
              </a:extLst>
            </p:cNvPr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13" name="Shape 962">
                <a:extLst>
                  <a:ext uri="{FF2B5EF4-FFF2-40B4-BE49-F238E27FC236}">
                    <a16:creationId xmlns:a16="http://schemas.microsoft.com/office/drawing/2014/main" id="{AE343F2A-FE6E-4061-A5BD-7EA7AC12BAD6}"/>
                  </a:ext>
                </a:extLst>
              </p:cNvPr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" name="Shape 950">
                <a:extLst>
                  <a:ext uri="{FF2B5EF4-FFF2-40B4-BE49-F238E27FC236}">
                    <a16:creationId xmlns:a16="http://schemas.microsoft.com/office/drawing/2014/main" id="{3B2DE813-8B37-40C2-B4BB-29BF2D3CC8C0}"/>
                  </a:ext>
                </a:extLst>
              </p:cNvPr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21707" y="1004246"/>
            <a:ext cx="12192000" cy="4150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2"/>
          <p:cNvSpPr/>
          <p:nvPr/>
        </p:nvSpPr>
        <p:spPr>
          <a:xfrm>
            <a:off x="702813" y="2286001"/>
            <a:ext cx="1940482" cy="142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개요 및 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개발일정</a:t>
            </a:r>
            <a:endParaRPr lang="en-US"/>
          </a:p>
        </p:txBody>
      </p:sp>
      <p:sp>
        <p:nvSpPr>
          <p:cNvPr id="15" name="Text Placeholder 1"/>
          <p:cNvSpPr txBox="1"/>
          <p:nvPr/>
        </p:nvSpPr>
        <p:spPr>
          <a:xfrm>
            <a:off x="36179" y="488906"/>
            <a:ext cx="2082404" cy="1670400"/>
          </a:xfrm>
          <a:prstGeom prst="rect">
            <a:avLst/>
          </a:prstGeom>
        </p:spPr>
        <p:txBody>
          <a:bodyPr vert="horz" lIns="0" tIns="45720" rIns="91440" bIns="4572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4000" b="1">
                <a:solidFill>
                  <a:schemeClr val="bg1"/>
                </a:solidFill>
                <a:latin typeface="Ruda"/>
                <a:ea typeface="Fira Sans SemiBold"/>
                <a:cs typeface="Clear Sans Medium"/>
              </a:rPr>
              <a:t>목차</a:t>
            </a:r>
            <a:endParaRPr lang="en-US" altLang="ko-KR" sz="4000" b="1">
              <a:solidFill>
                <a:schemeClr val="bg1"/>
              </a:solidFill>
              <a:latin typeface="Ruda"/>
              <a:ea typeface="Fira Sans SemiBold"/>
              <a:cs typeface="Clear Sans Medium"/>
            </a:endParaRPr>
          </a:p>
        </p:txBody>
      </p:sp>
      <p:sp>
        <p:nvSpPr>
          <p:cNvPr id="2" name="화살표: 오른쪽 1"/>
          <p:cNvSpPr/>
          <p:nvPr/>
        </p:nvSpPr>
        <p:spPr>
          <a:xfrm>
            <a:off x="2544845" y="2718909"/>
            <a:ext cx="418588" cy="4913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21707" y="1006024"/>
            <a:ext cx="510659" cy="510659"/>
          </a:xfrm>
          <a:prstGeom prst="rect">
            <a:avLst/>
          </a:prstGeom>
          <a:noFill/>
        </p:spPr>
      </p:pic>
      <p:sp>
        <p:nvSpPr>
          <p:cNvPr id="30" name="Rectangle 2"/>
          <p:cNvSpPr/>
          <p:nvPr/>
        </p:nvSpPr>
        <p:spPr>
          <a:xfrm>
            <a:off x="2963433" y="2286001"/>
            <a:ext cx="1940482" cy="142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개발프로그램 소개 및 서버 구축</a:t>
            </a:r>
            <a:endParaRPr lang="ko-KR" altLang="en-US"/>
          </a:p>
        </p:txBody>
      </p:sp>
      <p:sp>
        <p:nvSpPr>
          <p:cNvPr id="32" name="Rectangle 2"/>
          <p:cNvSpPr/>
          <p:nvPr/>
        </p:nvSpPr>
        <p:spPr>
          <a:xfrm>
            <a:off x="5192396" y="2286001"/>
            <a:ext cx="1940482" cy="142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메뉴구조도</a:t>
            </a:r>
            <a:endParaRPr lang="ko-KR" altLang="en-US"/>
          </a:p>
          <a:p>
            <a:pPr algn="ctr">
              <a:defRPr/>
            </a:pPr>
            <a:r>
              <a:rPr lang="en-US"/>
              <a:t>DFD,ERD,UML</a:t>
            </a:r>
            <a:endParaRPr lang="en-US"/>
          </a:p>
        </p:txBody>
      </p:sp>
      <p:sp>
        <p:nvSpPr>
          <p:cNvPr id="34" name="Rectangle 2"/>
          <p:cNvSpPr/>
          <p:nvPr/>
        </p:nvSpPr>
        <p:spPr>
          <a:xfrm>
            <a:off x="7453016" y="2286001"/>
            <a:ext cx="1940482" cy="142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사이트소개</a:t>
            </a:r>
            <a:endParaRPr lang="ko-KR" altLang="en-US"/>
          </a:p>
          <a:p>
            <a:pPr algn="ctr">
              <a:defRPr/>
            </a:pPr>
            <a:r>
              <a:rPr lang="en-US"/>
              <a:t>(</a:t>
            </a:r>
            <a:r>
              <a:rPr lang="ko-KR" altLang="en-US"/>
              <a:t>기능소개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36" name="Rectangle 2"/>
          <p:cNvSpPr/>
          <p:nvPr/>
        </p:nvSpPr>
        <p:spPr>
          <a:xfrm>
            <a:off x="9713636" y="2286001"/>
            <a:ext cx="1940482" cy="142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시연</a:t>
            </a:r>
            <a:endParaRPr lang="en-US"/>
          </a:p>
        </p:txBody>
      </p:sp>
      <p:sp>
        <p:nvSpPr>
          <p:cNvPr id="38" name="화살표: 오른쪽 37"/>
          <p:cNvSpPr/>
          <p:nvPr/>
        </p:nvSpPr>
        <p:spPr>
          <a:xfrm>
            <a:off x="4808083" y="2718909"/>
            <a:ext cx="418588" cy="4913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화살표: 오른쪽 38"/>
          <p:cNvSpPr/>
          <p:nvPr/>
        </p:nvSpPr>
        <p:spPr>
          <a:xfrm>
            <a:off x="7071321" y="2718909"/>
            <a:ext cx="418588" cy="4913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화살표: 오른쪽 39"/>
          <p:cNvSpPr/>
          <p:nvPr/>
        </p:nvSpPr>
        <p:spPr>
          <a:xfrm>
            <a:off x="9364233" y="2718909"/>
            <a:ext cx="418588" cy="4913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02813" y="1916669"/>
            <a:ext cx="265375" cy="3598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  <a:latin typeface="+mj-ea"/>
                <a:ea typeface="+mj-ea"/>
                <a:cs typeface="Clear Sans"/>
              </a:rPr>
              <a:t>1</a:t>
            </a:r>
            <a:endParaRPr lang="en-GB" sz="1400" b="1">
              <a:solidFill>
                <a:schemeClr val="bg1"/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83518" y="1974640"/>
            <a:ext cx="265375" cy="3589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b="1">
                <a:solidFill>
                  <a:schemeClr val="bg1"/>
                </a:solidFill>
                <a:latin typeface="+mj-ea"/>
                <a:ea typeface="+mj-ea"/>
                <a:cs typeface="Clear Sans"/>
              </a:rPr>
              <a:t>2</a:t>
            </a:r>
            <a:endParaRPr lang="en-GB" sz="1400" b="1">
              <a:solidFill>
                <a:schemeClr val="bg1"/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26671" y="1916669"/>
            <a:ext cx="265375" cy="3598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b="1">
                <a:solidFill>
                  <a:schemeClr val="bg1"/>
                </a:solidFill>
                <a:latin typeface="+mj-ea"/>
                <a:ea typeface="+mj-ea"/>
                <a:cs typeface="Clear Sans"/>
              </a:rPr>
              <a:t>3</a:t>
            </a:r>
            <a:endParaRPr lang="en-GB" sz="1400" b="1">
              <a:solidFill>
                <a:schemeClr val="bg1"/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89909" y="1916669"/>
            <a:ext cx="265375" cy="3598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b="1">
                <a:solidFill>
                  <a:schemeClr val="bg1"/>
                </a:solidFill>
                <a:latin typeface="+mj-ea"/>
                <a:ea typeface="+mj-ea"/>
                <a:cs typeface="Clear Sans"/>
              </a:rPr>
              <a:t>4</a:t>
            </a:r>
            <a:endParaRPr lang="en-GB" sz="1400" b="1">
              <a:solidFill>
                <a:schemeClr val="bg1"/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50529" y="1916669"/>
            <a:ext cx="265375" cy="3598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b="1">
                <a:solidFill>
                  <a:schemeClr val="bg1"/>
                </a:solidFill>
                <a:latin typeface="+mj-ea"/>
                <a:ea typeface="+mj-ea"/>
                <a:cs typeface="Clear Sans"/>
              </a:rPr>
              <a:t>5</a:t>
            </a:r>
            <a:endParaRPr lang="en-GB" sz="1400" b="1">
              <a:solidFill>
                <a:schemeClr val="bg1"/>
              </a:solidFill>
              <a:latin typeface="+mj-ea"/>
              <a:ea typeface="+mj-ea"/>
              <a:cs typeface="Clear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500">
        <p:split orient="vert"/>
      </p:transition>
    </mc:Choice>
    <mc:Fallback>
      <p:transition xmlns:mc="http://schemas.openxmlformats.org/markup-compatibility/2006" xmlns:hp="http://schemas.haansoft.com/office/presentation/8.0" spd="med" advTm="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1" animBg="1"/>
      <p:bldP spid="15" grpId="2"/>
      <p:bldP spid="30" grpId="3" animBg="1"/>
      <p:bldP spid="32" grpId="4" animBg="1"/>
      <p:bldP spid="34" grpId="5" animBg="1"/>
      <p:bldP spid="36" grpId="6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60420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0900" y="574675"/>
            <a:ext cx="2698752" cy="366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액자 5"/>
          <p:cNvSpPr/>
          <p:nvPr/>
        </p:nvSpPr>
        <p:spPr>
          <a:xfrm>
            <a:off x="0" y="2314575"/>
            <a:ext cx="1422400" cy="167640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739899" y="2955925"/>
            <a:ext cx="4819649" cy="3746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1739900" y="3429000"/>
            <a:ext cx="4826000" cy="99377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6098" y="631825"/>
            <a:ext cx="3714752" cy="566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고객센터 </a:t>
            </a:r>
            <a:r>
              <a:rPr lang="en-US" altLang="ko-KR" b="1"/>
              <a:t>Sidebar Menu</a:t>
            </a:r>
            <a:endParaRPr lang="en-US" altLang="ko-KR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각각 클릭시 해당 게시판을 메인파트에 표시함</a:t>
            </a:r>
            <a:r>
              <a:rPr lang="en-US" altLang="ko-KR" sz="1300"/>
              <a:t>.</a:t>
            </a:r>
          </a:p>
        </p:txBody>
      </p:sp>
      <p:cxnSp>
        <p:nvCxnSpPr>
          <p:cNvPr id="11" name="직선 화살표 연결선 10"/>
          <p:cNvCxnSpPr>
            <a:stCxn id="6" idx="3"/>
            <a:endCxn id="10" idx="1"/>
          </p:cNvCxnSpPr>
          <p:nvPr/>
        </p:nvCxnSpPr>
        <p:spPr>
          <a:xfrm flipV="1">
            <a:off x="1422400" y="915035"/>
            <a:ext cx="5473698" cy="2237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액자 11"/>
          <p:cNvSpPr/>
          <p:nvPr/>
        </p:nvSpPr>
        <p:spPr>
          <a:xfrm>
            <a:off x="1568450" y="2301874"/>
            <a:ext cx="5029200" cy="25717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0250" y="1406525"/>
            <a:ext cx="2578100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메인 파트</a:t>
            </a:r>
          </a:p>
        </p:txBody>
      </p:sp>
      <p:cxnSp>
        <p:nvCxnSpPr>
          <p:cNvPr id="14" name="직선 화살표 연결선 13"/>
          <p:cNvCxnSpPr>
            <a:stCxn id="12" idx="3"/>
            <a:endCxn id="13" idx="1"/>
          </p:cNvCxnSpPr>
          <p:nvPr/>
        </p:nvCxnSpPr>
        <p:spPr>
          <a:xfrm rot="5400000" flipH="1" flipV="1">
            <a:off x="5839142" y="2346642"/>
            <a:ext cx="1999615" cy="482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67550" y="2016125"/>
            <a:ext cx="2647950" cy="56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FAQ</a:t>
            </a:r>
            <a:r>
              <a:rPr lang="ko-KR" altLang="en-US" b="1" dirty="0"/>
              <a:t> 검색필드</a:t>
            </a:r>
            <a:endParaRPr lang="en-US" altLang="ko-KR" sz="1300" b="1" dirty="0"/>
          </a:p>
          <a:p>
            <a:pPr>
              <a:defRPr/>
            </a:pPr>
            <a:r>
              <a:rPr lang="en-US" altLang="ko-KR" sz="1300" dirty="0"/>
              <a:t>(</a:t>
            </a:r>
            <a:r>
              <a:rPr lang="ko-KR" altLang="en-US" sz="1300" dirty="0"/>
              <a:t>전체</a:t>
            </a:r>
            <a:r>
              <a:rPr lang="en-US" altLang="ko-KR" sz="1300" dirty="0"/>
              <a:t>,</a:t>
            </a:r>
            <a:r>
              <a:rPr lang="ko-KR" altLang="en-US" sz="1300" dirty="0"/>
              <a:t> 홈페이지</a:t>
            </a:r>
            <a:r>
              <a:rPr lang="en-US" altLang="ko-KR" sz="1300" dirty="0"/>
              <a:t>,</a:t>
            </a:r>
            <a:r>
              <a:rPr lang="ko-KR" altLang="en-US" sz="1300" dirty="0"/>
              <a:t> 회원으로 구분</a:t>
            </a:r>
            <a:r>
              <a:rPr lang="en-US" altLang="ko-KR" sz="1300" dirty="0"/>
              <a:t>)</a:t>
            </a:r>
          </a:p>
        </p:txBody>
      </p:sp>
      <p:cxnSp>
        <p:nvCxnSpPr>
          <p:cNvPr id="16" name="직선 화살표 연결선 15"/>
          <p:cNvCxnSpPr>
            <a:stCxn id="7" idx="3"/>
            <a:endCxn id="15" idx="1"/>
          </p:cNvCxnSpPr>
          <p:nvPr/>
        </p:nvCxnSpPr>
        <p:spPr>
          <a:xfrm rot="5400000" flipH="1" flipV="1">
            <a:off x="6390798" y="2466497"/>
            <a:ext cx="845502" cy="5080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48500" y="2879725"/>
            <a:ext cx="2654300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FAQ</a:t>
            </a:r>
            <a:r>
              <a:rPr lang="ko-KR" altLang="en-US" b="1"/>
              <a:t> 게시글목록 필드</a:t>
            </a:r>
            <a:endParaRPr lang="ko-KR" altLang="en-US" sz="1300" b="1"/>
          </a:p>
          <a:p>
            <a:pPr>
              <a:defRPr/>
            </a:pPr>
            <a:r>
              <a:rPr lang="ko-KR" altLang="en-US" sz="1300"/>
              <a:t>각 게시글 클릭시 </a:t>
            </a:r>
            <a:r>
              <a:rPr lang="en-US" altLang="ko-KR" sz="1300"/>
              <a:t>Accordian</a:t>
            </a:r>
            <a:r>
              <a:rPr lang="ko-KR" altLang="en-US" sz="1300"/>
              <a:t> 형식으로 내용출력</a:t>
            </a:r>
          </a:p>
        </p:txBody>
      </p:sp>
      <p:cxnSp>
        <p:nvCxnSpPr>
          <p:cNvPr id="18" name="직선 화살표 연결선 17"/>
          <p:cNvCxnSpPr>
            <a:endCxn id="17" idx="1"/>
          </p:cNvCxnSpPr>
          <p:nvPr/>
        </p:nvCxnSpPr>
        <p:spPr>
          <a:xfrm rot="5400000" flipH="1" flipV="1">
            <a:off x="6456680" y="3316605"/>
            <a:ext cx="65024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2">
            <a:extLst>
              <a:ext uri="{FF2B5EF4-FFF2-40B4-BE49-F238E27FC236}">
                <a16:creationId xmlns:a16="http://schemas.microsoft.com/office/drawing/2014/main" id="{B7E99C3D-B614-4769-A716-89787E70211E}"/>
              </a:ext>
            </a:extLst>
          </p:cNvPr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6DAE57-9DD3-4AD1-8878-640B5598ADFD}"/>
                </a:ext>
              </a:extLst>
            </p:cNvPr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20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45C0D18F-A51E-4BB2-A311-17531EBA2ED4}"/>
                </a:ext>
              </a:extLst>
            </p:cNvPr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2" name="Shape 962">
                <a:extLst>
                  <a:ext uri="{FF2B5EF4-FFF2-40B4-BE49-F238E27FC236}">
                    <a16:creationId xmlns:a16="http://schemas.microsoft.com/office/drawing/2014/main" id="{0B956DB9-93F2-4E1F-B020-4B28C83C77FF}"/>
                  </a:ext>
                </a:extLst>
              </p:cNvPr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3" name="Shape 950">
                <a:extLst>
                  <a:ext uri="{FF2B5EF4-FFF2-40B4-BE49-F238E27FC236}">
                    <a16:creationId xmlns:a16="http://schemas.microsoft.com/office/drawing/2014/main" id="{ECEC397C-3CDD-4FEC-8AA8-1FC37BD8CADF}"/>
                  </a:ext>
                </a:extLst>
              </p:cNvPr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2604" y="3562835"/>
            <a:ext cx="319298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err="1"/>
              <a:t>Mypage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회원정보 조회 페이지</a:t>
            </a:r>
          </a:p>
          <a:p>
            <a:pPr>
              <a:defRPr/>
            </a:pPr>
            <a:r>
              <a:rPr lang="ko-KR" altLang="en-US" sz="1200" dirty="0"/>
              <a:t>이메일</a:t>
            </a:r>
            <a:r>
              <a:rPr lang="en-US" altLang="ko-KR" sz="1200" dirty="0"/>
              <a:t>,</a:t>
            </a:r>
            <a:r>
              <a:rPr lang="ko-KR" altLang="en-US" sz="1200" dirty="0"/>
              <a:t> 이름은 변경불가하고 닉네임</a:t>
            </a:r>
            <a:r>
              <a:rPr lang="en-US" altLang="ko-KR" sz="1200" dirty="0"/>
              <a:t>,</a:t>
            </a:r>
            <a:r>
              <a:rPr lang="ko-KR" altLang="en-US" sz="1200" dirty="0"/>
              <a:t>휴대전화 정보를 수정버튼 클릭을 통해 변경가능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304040" cy="33748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8965" y="2944123"/>
            <a:ext cx="4758646" cy="2362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65216" y="0"/>
            <a:ext cx="4244386" cy="35772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7874" y="5660319"/>
            <a:ext cx="3980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/>
              <a:t>비밀번호 변경 페이지</a:t>
            </a:r>
            <a:endParaRPr lang="ko-KR" altLang="en-US" sz="1600" dirty="0"/>
          </a:p>
          <a:p>
            <a:pPr>
              <a:defRPr/>
            </a:pPr>
            <a:r>
              <a:rPr lang="ko-KR" altLang="en-US" sz="1200" dirty="0"/>
              <a:t>새 비밀번호 창에 해당 주의사항과 일치하는지 검사 후 변경버튼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변경가능</a:t>
            </a:r>
          </a:p>
        </p:txBody>
      </p:sp>
      <p:sp>
        <p:nvSpPr>
          <p:cNvPr id="14" name="액자 13"/>
          <p:cNvSpPr/>
          <p:nvPr/>
        </p:nvSpPr>
        <p:spPr>
          <a:xfrm>
            <a:off x="1015854" y="3183539"/>
            <a:ext cx="3939352" cy="190499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4" idx="2"/>
            <a:endCxn id="13" idx="0"/>
          </p:cNvCxnSpPr>
          <p:nvPr/>
        </p:nvCxnSpPr>
        <p:spPr>
          <a:xfrm flipH="1">
            <a:off x="2768129" y="5088538"/>
            <a:ext cx="217401" cy="571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/>
          <p:cNvSpPr/>
          <p:nvPr/>
        </p:nvSpPr>
        <p:spPr>
          <a:xfrm>
            <a:off x="1236486" y="68791"/>
            <a:ext cx="4080463" cy="301037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5322825" y="3079162"/>
            <a:ext cx="868867" cy="4980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액자 17"/>
          <p:cNvSpPr/>
          <p:nvPr/>
        </p:nvSpPr>
        <p:spPr>
          <a:xfrm>
            <a:off x="6498755" y="162865"/>
            <a:ext cx="3392545" cy="334550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59137" y="2839560"/>
            <a:ext cx="259283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/>
              <a:t>내가 쓴 글 페이지</a:t>
            </a:r>
            <a:endParaRPr lang="ko-KR" altLang="en-US" sz="1600" dirty="0"/>
          </a:p>
          <a:p>
            <a:pPr>
              <a:defRPr/>
            </a:pPr>
            <a:r>
              <a:rPr lang="en-US" altLang="ko-KR" sz="1200" dirty="0"/>
              <a:t>1.</a:t>
            </a:r>
            <a:r>
              <a:rPr lang="ko-KR" altLang="en-US" sz="1200" dirty="0"/>
              <a:t>각 게시판별 내가 </a:t>
            </a:r>
            <a:r>
              <a:rPr lang="ko-KR" altLang="en-US" sz="1200" dirty="0" err="1"/>
              <a:t>쓴글을</a:t>
            </a:r>
            <a:r>
              <a:rPr lang="ko-KR" altLang="en-US" sz="1200" dirty="0"/>
              <a:t> 검색필터를 통해 정렬하여 </a:t>
            </a:r>
            <a:r>
              <a:rPr lang="ko-KR" altLang="en-US" sz="1200" dirty="0" err="1"/>
              <a:t>볼수</a:t>
            </a:r>
            <a:r>
              <a:rPr lang="ko-KR" altLang="en-US" sz="1200" dirty="0"/>
              <a:t> 있으며 체크박스 다중 선택을 통해 다중 삭제 가능</a:t>
            </a:r>
          </a:p>
          <a:p>
            <a:pPr>
              <a:defRPr/>
            </a:pPr>
            <a:r>
              <a:rPr lang="en-US" altLang="ko-KR" sz="1200" dirty="0"/>
              <a:t>2.</a:t>
            </a:r>
            <a:r>
              <a:rPr lang="ko-KR" altLang="en-US" sz="1200" dirty="0"/>
              <a:t> 해당 제목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해당 게시글의 </a:t>
            </a:r>
            <a:r>
              <a:rPr lang="en-US" altLang="ko-KR" sz="1200" dirty="0"/>
              <a:t>view </a:t>
            </a:r>
            <a:r>
              <a:rPr lang="ko-KR" altLang="en-US" sz="1200" dirty="0"/>
              <a:t>페이지로 이동</a:t>
            </a:r>
          </a:p>
        </p:txBody>
      </p:sp>
      <p:sp>
        <p:nvSpPr>
          <p:cNvPr id="20" name="액자 19"/>
          <p:cNvSpPr/>
          <p:nvPr/>
        </p:nvSpPr>
        <p:spPr>
          <a:xfrm>
            <a:off x="6686902" y="827264"/>
            <a:ext cx="717315" cy="1587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6698664" y="1009532"/>
            <a:ext cx="3127962" cy="189324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6689911" y="448235"/>
            <a:ext cx="3132043" cy="29695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51676" y="341778"/>
            <a:ext cx="1910603" cy="1151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/>
              <a:t>게시판 필터</a:t>
            </a:r>
            <a:endParaRPr lang="ko-KR" altLang="en-US" sz="1600" dirty="0"/>
          </a:p>
          <a:p>
            <a:pPr>
              <a:defRPr/>
            </a:pPr>
            <a:r>
              <a:rPr lang="en-US" altLang="ko-KR" sz="1300" dirty="0"/>
              <a:t>(</a:t>
            </a:r>
            <a:r>
              <a:rPr lang="ko-KR" altLang="en-US" sz="1300" dirty="0"/>
              <a:t>전체</a:t>
            </a:r>
            <a:r>
              <a:rPr lang="en-US" altLang="ko-KR" sz="1300" dirty="0"/>
              <a:t>,</a:t>
            </a:r>
            <a:r>
              <a:rPr lang="ko-KR" altLang="en-US" sz="1300" dirty="0"/>
              <a:t> 커뮤니티</a:t>
            </a:r>
            <a:r>
              <a:rPr lang="en-US" altLang="ko-KR" sz="1300" dirty="0"/>
              <a:t>,</a:t>
            </a:r>
            <a:r>
              <a:rPr lang="ko-KR" altLang="en-US" sz="1300" dirty="0"/>
              <a:t>자랑하기</a:t>
            </a:r>
            <a:r>
              <a:rPr lang="en-US" altLang="ko-KR" sz="1300" dirty="0"/>
              <a:t>,</a:t>
            </a:r>
            <a:r>
              <a:rPr lang="ko-KR" altLang="en-US" sz="1300" dirty="0"/>
              <a:t> 실종동물등록</a:t>
            </a:r>
            <a:r>
              <a:rPr lang="en-US" altLang="ko-KR" sz="1300" dirty="0"/>
              <a:t>,</a:t>
            </a:r>
            <a:r>
              <a:rPr lang="ko-KR" altLang="en-US" sz="1300" dirty="0"/>
              <a:t>재회 성공사례</a:t>
            </a:r>
            <a:r>
              <a:rPr lang="en-US" altLang="ko-KR" sz="1300" dirty="0"/>
              <a:t>,</a:t>
            </a:r>
            <a:r>
              <a:rPr lang="ko-KR" altLang="en-US" sz="1300" dirty="0"/>
              <a:t> 입양후기</a:t>
            </a:r>
            <a:r>
              <a:rPr lang="en-US" altLang="ko-KR" sz="1300" dirty="0"/>
              <a:t>)</a:t>
            </a:r>
          </a:p>
        </p:txBody>
      </p:sp>
      <p:cxnSp>
        <p:nvCxnSpPr>
          <p:cNvPr id="25" name="직선 화살표 연결선 24"/>
          <p:cNvCxnSpPr>
            <a:cxnSpLocks/>
            <a:stCxn id="23" idx="3"/>
            <a:endCxn id="24" idx="1"/>
          </p:cNvCxnSpPr>
          <p:nvPr/>
        </p:nvCxnSpPr>
        <p:spPr>
          <a:xfrm rot="16200000" flipH="1">
            <a:off x="9776348" y="642321"/>
            <a:ext cx="320935" cy="229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118911" y="1602441"/>
            <a:ext cx="149038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/>
              <a:t>게시판</a:t>
            </a:r>
            <a:r>
              <a:rPr lang="ko-KR" altLang="en-US" b="1" dirty="0"/>
              <a:t> </a:t>
            </a:r>
            <a:r>
              <a:rPr lang="en-US" altLang="ko-KR" b="1" dirty="0"/>
              <a:t>Header</a:t>
            </a:r>
            <a:endParaRPr lang="en-US" altLang="ko-KR" dirty="0"/>
          </a:p>
          <a:p>
            <a:pPr>
              <a:defRPr/>
            </a:pPr>
            <a:r>
              <a:rPr lang="ko-KR" altLang="en-US" sz="1300" dirty="0"/>
              <a:t>내가 쓴 글의 개수 확인가능</a:t>
            </a:r>
          </a:p>
        </p:txBody>
      </p:sp>
      <p:cxnSp>
        <p:nvCxnSpPr>
          <p:cNvPr id="27" name="직선 화살표 연결선 26"/>
          <p:cNvCxnSpPr>
            <a:cxnSpLocks/>
            <a:stCxn id="20" idx="3"/>
            <a:endCxn id="26" idx="1"/>
          </p:cNvCxnSpPr>
          <p:nvPr/>
        </p:nvCxnSpPr>
        <p:spPr>
          <a:xfrm>
            <a:off x="7404217" y="906639"/>
            <a:ext cx="2714694" cy="1219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cxnSpLocks/>
            <a:stCxn id="21" idx="2"/>
          </p:cNvCxnSpPr>
          <p:nvPr/>
        </p:nvCxnSpPr>
        <p:spPr>
          <a:xfrm>
            <a:off x="8262645" y="2902772"/>
            <a:ext cx="1646957" cy="3897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AA6A28C-6465-440F-9A22-7FE5CA51A361}"/>
              </a:ext>
            </a:extLst>
          </p:cNvPr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4DA891-B80C-4985-A521-1404B9FBEF62}"/>
                </a:ext>
              </a:extLst>
            </p:cNvPr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21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0" name="Group 24">
              <a:extLst>
                <a:ext uri="{FF2B5EF4-FFF2-40B4-BE49-F238E27FC236}">
                  <a16:creationId xmlns:a16="http://schemas.microsoft.com/office/drawing/2014/main" id="{6A2CECE7-7806-44D0-AD4C-5E82B52C63A8}"/>
                </a:ext>
              </a:extLst>
            </p:cNvPr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31" name="Shape 962">
                <a:extLst>
                  <a:ext uri="{FF2B5EF4-FFF2-40B4-BE49-F238E27FC236}">
                    <a16:creationId xmlns:a16="http://schemas.microsoft.com/office/drawing/2014/main" id="{99AC52E2-8D61-4086-8CFB-8BB8064F7519}"/>
                  </a:ext>
                </a:extLst>
              </p:cNvPr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2" name="Shape 950">
                <a:extLst>
                  <a:ext uri="{FF2B5EF4-FFF2-40B4-BE49-F238E27FC236}">
                    <a16:creationId xmlns:a16="http://schemas.microsoft.com/office/drawing/2014/main" id="{46BE94A6-A23A-439C-89E9-4224F79948DF}"/>
                  </a:ext>
                </a:extLst>
              </p:cNvPr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187C6E4B-5389-456F-9E13-C9B40FF9A7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03990" y="4667204"/>
            <a:ext cx="4187310" cy="19298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AE92C2F-E792-48FD-BF4E-7F79FAA15FCD}"/>
              </a:ext>
            </a:extLst>
          </p:cNvPr>
          <p:cNvSpPr txBox="1"/>
          <p:nvPr/>
        </p:nvSpPr>
        <p:spPr>
          <a:xfrm>
            <a:off x="9971873" y="5233214"/>
            <a:ext cx="274543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회원 탈퇴 페이지</a:t>
            </a:r>
            <a:endParaRPr lang="ko-KR" altLang="en-US" dirty="0"/>
          </a:p>
          <a:p>
            <a:pPr>
              <a:defRPr/>
            </a:pPr>
            <a:r>
              <a:rPr lang="en-US" altLang="ko-KR" sz="1300" dirty="0"/>
              <a:t>1.</a:t>
            </a:r>
            <a:r>
              <a:rPr lang="ko-KR" altLang="en-US" sz="1300" dirty="0"/>
              <a:t> </a:t>
            </a:r>
            <a:r>
              <a:rPr lang="en-US" altLang="ko-KR" sz="1300" dirty="0"/>
              <a:t>ID</a:t>
            </a:r>
            <a:r>
              <a:rPr lang="ko-KR" altLang="en-US" sz="1300" dirty="0"/>
              <a:t>와 비밀번호를 입력하고 회원탈퇴 </a:t>
            </a:r>
            <a:r>
              <a:rPr lang="ko-KR" altLang="en-US" sz="1300" dirty="0" err="1"/>
              <a:t>클릭시</a:t>
            </a:r>
            <a:r>
              <a:rPr lang="ko-KR" altLang="en-US" sz="1300" dirty="0"/>
              <a:t> 탈퇴여부를 </a:t>
            </a:r>
            <a:endParaRPr lang="en-US" altLang="ko-KR" sz="1300" dirty="0"/>
          </a:p>
          <a:p>
            <a:pPr>
              <a:defRPr/>
            </a:pPr>
            <a:r>
              <a:rPr lang="ko-KR" altLang="en-US" sz="1300" dirty="0"/>
              <a:t>묻는 창을 띄우고 </a:t>
            </a:r>
            <a:r>
              <a:rPr lang="ko-KR" altLang="en-US" sz="1300" dirty="0" err="1"/>
              <a:t>확인시</a:t>
            </a:r>
            <a:r>
              <a:rPr lang="ko-KR" altLang="en-US" sz="1300" dirty="0"/>
              <a:t> 탈퇴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B884E86-869A-4241-8696-63F090764517}"/>
              </a:ext>
            </a:extLst>
          </p:cNvPr>
          <p:cNvCxnSpPr>
            <a:cxnSpLocks/>
          </p:cNvCxnSpPr>
          <p:nvPr/>
        </p:nvCxnSpPr>
        <p:spPr>
          <a:xfrm>
            <a:off x="8315588" y="5022734"/>
            <a:ext cx="1678356" cy="322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911" y="319525"/>
            <a:ext cx="10515600" cy="446088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ko-KR" altLang="en-US" dirty="0"/>
              <a:t>관리자 스토리보드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95610"/>
            <a:ext cx="7227923" cy="4467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0426" y="1299882"/>
            <a:ext cx="2991972" cy="955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관리자 로그인 페이지</a:t>
            </a:r>
          </a:p>
          <a:p>
            <a:pPr>
              <a:defRPr/>
            </a:pPr>
            <a:r>
              <a:rPr lang="en-US" altLang="ko-KR" sz="1300"/>
              <a:t>ID</a:t>
            </a:r>
            <a:r>
              <a:rPr lang="ko-KR" altLang="en-US" sz="1300"/>
              <a:t>와 </a:t>
            </a:r>
            <a:r>
              <a:rPr lang="en-US" altLang="ko-KR" sz="1300"/>
              <a:t>PASSWORD</a:t>
            </a:r>
            <a:r>
              <a:rPr lang="ko-KR" altLang="en-US" sz="1300"/>
              <a:t> 값을 넣고 로그인 버튼 클릭시 </a:t>
            </a:r>
          </a:p>
          <a:p>
            <a:pPr>
              <a:defRPr/>
            </a:pPr>
            <a:r>
              <a:rPr lang="ko-KR" altLang="en-US" sz="1300"/>
              <a:t>관리자용 메인페이지로 이동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351BF5A-E8C7-44C4-9A74-4DF056C2C2CF}"/>
              </a:ext>
            </a:extLst>
          </p:cNvPr>
          <p:cNvCxnSpPr/>
          <p:nvPr/>
        </p:nvCxnSpPr>
        <p:spPr>
          <a:xfrm>
            <a:off x="423582" y="215153"/>
            <a:ext cx="3404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AA9F8A-A5A8-4289-A636-6816301D83EE}"/>
              </a:ext>
            </a:extLst>
          </p:cNvPr>
          <p:cNvCxnSpPr/>
          <p:nvPr/>
        </p:nvCxnSpPr>
        <p:spPr>
          <a:xfrm>
            <a:off x="423582" y="773738"/>
            <a:ext cx="3404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kitcoop\Desktop\ppt\dog_cat_icon_Freepik.png">
            <a:extLst>
              <a:ext uri="{FF2B5EF4-FFF2-40B4-BE49-F238E27FC236}">
                <a16:creationId xmlns:a16="http://schemas.microsoft.com/office/drawing/2014/main" id="{24BDC035-002E-47CF-B518-1C450389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-69000"/>
          </a:blip>
          <a:srcRect/>
          <a:stretch>
            <a:fillRect/>
          </a:stretch>
        </p:blipFill>
        <p:spPr bwMode="auto">
          <a:xfrm>
            <a:off x="302722" y="215153"/>
            <a:ext cx="510659" cy="510659"/>
          </a:xfrm>
          <a:prstGeom prst="rect">
            <a:avLst/>
          </a:prstGeom>
          <a:noFill/>
        </p:spPr>
      </p:pic>
      <p:grpSp>
        <p:nvGrpSpPr>
          <p:cNvPr id="11" name="Group 22">
            <a:extLst>
              <a:ext uri="{FF2B5EF4-FFF2-40B4-BE49-F238E27FC236}">
                <a16:creationId xmlns:a16="http://schemas.microsoft.com/office/drawing/2014/main" id="{D1BD1FEE-1567-4F17-80D3-BAE458AEF174}"/>
              </a:ext>
            </a:extLst>
          </p:cNvPr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817D1A-1B19-46FF-91BD-9D01D503BD50}"/>
                </a:ext>
              </a:extLst>
            </p:cNvPr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22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E8262299-2B8F-406D-AED3-0FD209CED99B}"/>
                </a:ext>
              </a:extLst>
            </p:cNvPr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14" name="Shape 962">
                <a:extLst>
                  <a:ext uri="{FF2B5EF4-FFF2-40B4-BE49-F238E27FC236}">
                    <a16:creationId xmlns:a16="http://schemas.microsoft.com/office/drawing/2014/main" id="{A34EFBCF-9E53-4E6E-BFB6-31CF324BDFDF}"/>
                  </a:ext>
                </a:extLst>
              </p:cNvPr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5" name="Shape 950">
                <a:extLst>
                  <a:ext uri="{FF2B5EF4-FFF2-40B4-BE49-F238E27FC236}">
                    <a16:creationId xmlns:a16="http://schemas.microsoft.com/office/drawing/2014/main" id="{D168F51D-DF1D-4927-9403-EF719693C387}"/>
                  </a:ext>
                </a:extLst>
              </p:cNvPr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8473158" cy="4404973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7289426" y="0"/>
            <a:ext cx="1154206" cy="179293"/>
          </a:xfrm>
          <a:prstGeom prst="frame">
            <a:avLst>
              <a:gd name="adj1" fmla="val 14062"/>
            </a:avLst>
          </a:prstGeom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500" y="673471"/>
            <a:ext cx="3300133" cy="115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관리자</a:t>
            </a:r>
            <a:r>
              <a:rPr lang="en-US" altLang="ko-KR" b="1" dirty="0"/>
              <a:t> </a:t>
            </a:r>
            <a:r>
              <a:rPr lang="ko-KR" altLang="en-US" b="1" dirty="0"/>
              <a:t>보조기능 표시</a:t>
            </a:r>
          </a:p>
          <a:p>
            <a:pPr>
              <a:defRPr/>
            </a:pPr>
            <a:r>
              <a:rPr lang="en-US" altLang="ko-KR" sz="1300" dirty="0"/>
              <a:t>1.</a:t>
            </a:r>
            <a:r>
              <a:rPr lang="ko-KR" altLang="en-US" sz="1300" dirty="0"/>
              <a:t>관리자 </a:t>
            </a:r>
            <a:r>
              <a:rPr lang="ko-KR" altLang="en-US" sz="1300" dirty="0" err="1"/>
              <a:t>계정아이디를</a:t>
            </a:r>
            <a:r>
              <a:rPr lang="ko-KR" altLang="en-US" sz="1300" dirty="0"/>
              <a:t> 표시</a:t>
            </a:r>
          </a:p>
          <a:p>
            <a:pPr>
              <a:defRPr/>
            </a:pPr>
            <a:r>
              <a:rPr lang="en-US" altLang="ko-KR" sz="1300" dirty="0"/>
              <a:t>2.</a:t>
            </a:r>
            <a:r>
              <a:rPr lang="ko-KR" altLang="en-US" sz="1300" dirty="0"/>
              <a:t> </a:t>
            </a:r>
            <a:r>
              <a:rPr lang="en-US" altLang="ko-KR" sz="1300" dirty="0"/>
              <a:t>Home</a:t>
            </a:r>
            <a:r>
              <a:rPr lang="ko-KR" altLang="en-US" sz="1300" dirty="0"/>
              <a:t>버튼 </a:t>
            </a:r>
            <a:r>
              <a:rPr lang="ko-KR" altLang="en-US" sz="1300" dirty="0" err="1"/>
              <a:t>클릭시</a:t>
            </a:r>
            <a:r>
              <a:rPr lang="ko-KR" altLang="en-US" sz="1300" dirty="0"/>
              <a:t> </a:t>
            </a:r>
            <a:r>
              <a:rPr lang="ko-KR" altLang="en-US" sz="1300" dirty="0" err="1"/>
              <a:t>관리자메인으로</a:t>
            </a:r>
            <a:r>
              <a:rPr lang="ko-KR" altLang="en-US" sz="1300" dirty="0"/>
              <a:t> 이동</a:t>
            </a:r>
          </a:p>
          <a:p>
            <a:pPr>
              <a:defRPr/>
            </a:pPr>
            <a:r>
              <a:rPr lang="en-US" altLang="ko-KR" sz="1300" dirty="0"/>
              <a:t>3.</a:t>
            </a:r>
            <a:r>
              <a:rPr lang="ko-KR" altLang="en-US" sz="1300" dirty="0"/>
              <a:t> 로그아웃버튼  </a:t>
            </a:r>
            <a:r>
              <a:rPr lang="ko-KR" altLang="en-US" sz="1300" dirty="0" err="1"/>
              <a:t>클릭시</a:t>
            </a:r>
            <a:r>
              <a:rPr lang="ko-KR" altLang="en-US" sz="1300" dirty="0"/>
              <a:t> 관리자 로그인 페이지로 이동</a:t>
            </a:r>
          </a:p>
        </p:txBody>
      </p:sp>
      <p:sp>
        <p:nvSpPr>
          <p:cNvPr id="9" name="액자 8"/>
          <p:cNvSpPr/>
          <p:nvPr/>
        </p:nvSpPr>
        <p:spPr>
          <a:xfrm>
            <a:off x="0" y="186017"/>
            <a:ext cx="2801470" cy="196102"/>
          </a:xfrm>
          <a:prstGeom prst="frame">
            <a:avLst>
              <a:gd name="adj1" fmla="val 125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7" idx="3"/>
            <a:endCxn id="8" idx="1"/>
          </p:cNvCxnSpPr>
          <p:nvPr/>
        </p:nvCxnSpPr>
        <p:spPr>
          <a:xfrm rot="16200000" flipH="1">
            <a:off x="7927658" y="605621"/>
            <a:ext cx="1160816" cy="128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66150" y="1917326"/>
            <a:ext cx="3704292" cy="1157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관리자 메인 </a:t>
            </a:r>
            <a:r>
              <a:rPr lang="en-US" altLang="ko-KR" b="1"/>
              <a:t>Header</a:t>
            </a:r>
            <a:endParaRPr lang="ko-KR" altLang="en-US"/>
          </a:p>
          <a:p>
            <a:pPr>
              <a:defRPr/>
            </a:pPr>
            <a:r>
              <a:rPr lang="en-US" altLang="ko-KR" sz="1300"/>
              <a:t>1. </a:t>
            </a:r>
            <a:r>
              <a:rPr lang="ko-KR" altLang="en-US" sz="1300"/>
              <a:t>게시판관리 클릭시 게시물통합관리로 이동</a:t>
            </a:r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계정관리 클릭시 회원통합관리로 이동</a:t>
            </a:r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고객센터 관리 클릭시 공지사항 관리로 이동</a:t>
            </a:r>
            <a:endParaRPr lang="ko-KR" altLang="en-US"/>
          </a:p>
          <a:p>
            <a:pPr>
              <a:defRPr/>
            </a:pPr>
            <a:r>
              <a:rPr lang="en-US" altLang="ko-KR" sz="1300"/>
              <a:t>4.</a:t>
            </a:r>
            <a:r>
              <a:rPr lang="ko-KR" altLang="en-US" sz="1300"/>
              <a:t> 각 버튼에 </a:t>
            </a:r>
            <a:r>
              <a:rPr lang="en-US" altLang="ko-KR" sz="1300"/>
              <a:t>mouseover</a:t>
            </a:r>
            <a:r>
              <a:rPr lang="ko-KR" altLang="en-US" sz="1300"/>
              <a:t>시 해당 메뉴 출력 </a:t>
            </a:r>
          </a:p>
        </p:txBody>
      </p:sp>
      <p:cxnSp>
        <p:nvCxnSpPr>
          <p:cNvPr id="13" name="직선 화살표 연결선 12"/>
          <p:cNvCxnSpPr>
            <a:stCxn id="9" idx="3"/>
            <a:endCxn id="11" idx="1"/>
          </p:cNvCxnSpPr>
          <p:nvPr/>
        </p:nvCxnSpPr>
        <p:spPr>
          <a:xfrm>
            <a:off x="2801470" y="284069"/>
            <a:ext cx="5764679" cy="2212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액자 13"/>
          <p:cNvSpPr/>
          <p:nvPr/>
        </p:nvSpPr>
        <p:spPr>
          <a:xfrm>
            <a:off x="0" y="561414"/>
            <a:ext cx="1052605" cy="130548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494673"/>
            <a:ext cx="3316941" cy="953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사이드바 </a:t>
            </a:r>
            <a:r>
              <a:rPr lang="en-US" altLang="ko-KR" b="1"/>
              <a:t>QuickLink</a:t>
            </a:r>
            <a:endParaRPr lang="en-US" altLang="ko-KR"/>
          </a:p>
          <a:p>
            <a:pPr>
              <a:defRPr/>
            </a:pPr>
            <a:r>
              <a:rPr lang="en-US" altLang="ko-KR" sz="1300"/>
              <a:t>1. </a:t>
            </a:r>
            <a:r>
              <a:rPr lang="ko-KR" altLang="en-US" sz="1300"/>
              <a:t>각 관리목록 클릭시 해당 관리페이지로 이동</a:t>
            </a:r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화살표 클릭시 사이드바 숨김</a:t>
            </a:r>
          </a:p>
        </p:txBody>
      </p:sp>
      <p:cxnSp>
        <p:nvCxnSpPr>
          <p:cNvPr id="17" name="직선 화살표 연결선 16"/>
          <p:cNvCxnSpPr>
            <a:stCxn id="14" idx="2"/>
            <a:endCxn id="15" idx="0"/>
          </p:cNvCxnSpPr>
          <p:nvPr/>
        </p:nvCxnSpPr>
        <p:spPr>
          <a:xfrm rot="16200000" flipH="1">
            <a:off x="-221499" y="2614702"/>
            <a:ext cx="2627773" cy="11321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액자 18"/>
          <p:cNvSpPr/>
          <p:nvPr/>
        </p:nvSpPr>
        <p:spPr>
          <a:xfrm>
            <a:off x="1080620" y="533400"/>
            <a:ext cx="3619500" cy="189379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4784165" y="527797"/>
            <a:ext cx="3619501" cy="189939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87221" y="4522694"/>
            <a:ext cx="2582956" cy="1154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최근 게시물 필드</a:t>
            </a:r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글제목 클릭시 팝업창으로 게시글 간략하게 띄움</a:t>
            </a:r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화살표 클릭시 게시물통합관리로 이동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16576" y="3237209"/>
            <a:ext cx="2493308" cy="1157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최근 댓글 필드</a:t>
            </a:r>
            <a:endParaRPr lang="ko-KR" altLang="en-US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글제목 클릭시 해당 댓글이 있는 게시글을 팝업으로 띄움</a:t>
            </a:r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화살표 클릭시 댓글 통합관리로 이동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22796" y="4517091"/>
            <a:ext cx="3182469" cy="1157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최근 </a:t>
            </a:r>
            <a:r>
              <a:rPr lang="en-US" altLang="ko-KR" b="1"/>
              <a:t>1:1</a:t>
            </a:r>
            <a:r>
              <a:rPr lang="ko-KR" altLang="en-US" b="1"/>
              <a:t> 질문 필드</a:t>
            </a:r>
            <a:endParaRPr lang="ko-KR" altLang="en-US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글제목 클릭시 해당 문의글 페이지로 이동</a:t>
            </a:r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화살표 클릭시 </a:t>
            </a:r>
            <a:r>
              <a:rPr lang="en-US" altLang="ko-KR" sz="1300"/>
              <a:t>1</a:t>
            </a:r>
            <a:r>
              <a:rPr lang="ko-KR" altLang="en-US" sz="1300"/>
              <a:t>대</a:t>
            </a:r>
            <a:r>
              <a:rPr lang="en-US" altLang="ko-KR" sz="1300"/>
              <a:t>1</a:t>
            </a:r>
            <a:r>
              <a:rPr lang="ko-KR" altLang="en-US" sz="1300"/>
              <a:t>문의 관리페이지로 이동</a:t>
            </a:r>
          </a:p>
        </p:txBody>
      </p:sp>
      <p:sp>
        <p:nvSpPr>
          <p:cNvPr id="24" name="액자 23"/>
          <p:cNvSpPr/>
          <p:nvPr/>
        </p:nvSpPr>
        <p:spPr>
          <a:xfrm>
            <a:off x="1086224" y="2483223"/>
            <a:ext cx="3613897" cy="188258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24" idx="3"/>
            <a:endCxn id="23" idx="1"/>
          </p:cNvCxnSpPr>
          <p:nvPr/>
        </p:nvCxnSpPr>
        <p:spPr>
          <a:xfrm rot="16200000" flipH="1">
            <a:off x="4175695" y="3948943"/>
            <a:ext cx="1671526" cy="622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2"/>
            <a:endCxn id="21" idx="0"/>
          </p:cNvCxnSpPr>
          <p:nvPr/>
        </p:nvCxnSpPr>
        <p:spPr>
          <a:xfrm rot="16200000" flipH="1">
            <a:off x="2586785" y="2730779"/>
            <a:ext cx="2095500" cy="14883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0"/>
          </p:cNvCxnSpPr>
          <p:nvPr/>
        </p:nvCxnSpPr>
        <p:spPr>
          <a:xfrm rot="16200000" flipH="1">
            <a:off x="8253591" y="1627571"/>
            <a:ext cx="1759714" cy="1459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액자 30"/>
          <p:cNvSpPr/>
          <p:nvPr/>
        </p:nvSpPr>
        <p:spPr>
          <a:xfrm>
            <a:off x="4784164" y="2483223"/>
            <a:ext cx="3613896" cy="1871382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79063" y="4561914"/>
            <a:ext cx="2947147" cy="115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회원현황 필드</a:t>
            </a:r>
            <a:endParaRPr lang="ko-KR" altLang="en-US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오늘 가입한 회원</a:t>
            </a:r>
            <a:r>
              <a:rPr lang="en-US" altLang="ko-KR" sz="1300"/>
              <a:t>,</a:t>
            </a:r>
            <a:r>
              <a:rPr lang="ko-KR" altLang="en-US" sz="1300"/>
              <a:t> 전체 회원수</a:t>
            </a:r>
            <a:r>
              <a:rPr lang="en-US" altLang="ko-KR" sz="1300"/>
              <a:t>,</a:t>
            </a:r>
            <a:r>
              <a:rPr lang="ko-KR" altLang="en-US" sz="1300"/>
              <a:t> 탈퇴회원 등을 표시함 </a:t>
            </a:r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화살표 클릭시 회원관리페이지로 이동</a:t>
            </a:r>
          </a:p>
        </p:txBody>
      </p:sp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>
          <a:xfrm rot="16200000" flipH="1">
            <a:off x="7727724" y="4089249"/>
            <a:ext cx="1721671" cy="3810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2">
            <a:extLst>
              <a:ext uri="{FF2B5EF4-FFF2-40B4-BE49-F238E27FC236}">
                <a16:creationId xmlns:a16="http://schemas.microsoft.com/office/drawing/2014/main" id="{B933E4C8-DB9A-458B-8224-234B2D76409F}"/>
              </a:ext>
            </a:extLst>
          </p:cNvPr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BE6E4C-18E7-4802-930B-1EB54520FA7B}"/>
                </a:ext>
              </a:extLst>
            </p:cNvPr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23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0" name="Group 24">
              <a:extLst>
                <a:ext uri="{FF2B5EF4-FFF2-40B4-BE49-F238E27FC236}">
                  <a16:creationId xmlns:a16="http://schemas.microsoft.com/office/drawing/2014/main" id="{C663B256-9E12-4F69-8CB9-574F505866F3}"/>
                </a:ext>
              </a:extLst>
            </p:cNvPr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34" name="Shape 962">
                <a:extLst>
                  <a:ext uri="{FF2B5EF4-FFF2-40B4-BE49-F238E27FC236}">
                    <a16:creationId xmlns:a16="http://schemas.microsoft.com/office/drawing/2014/main" id="{64862B92-E023-42E5-9414-F947A2CB5D11}"/>
                  </a:ext>
                </a:extLst>
              </p:cNvPr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5" name="Shape 950">
                <a:extLst>
                  <a:ext uri="{FF2B5EF4-FFF2-40B4-BE49-F238E27FC236}">
                    <a16:creationId xmlns:a16="http://schemas.microsoft.com/office/drawing/2014/main" id="{5A08B2B6-CD8A-448C-B7D3-EB7FA89C5BE0}"/>
                  </a:ext>
                </a:extLst>
              </p:cNvPr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8835838" cy="4245114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0" y="186384"/>
            <a:ext cx="1130652" cy="135231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1165930" y="198143"/>
            <a:ext cx="7643518" cy="124648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083615" y="0"/>
            <a:ext cx="1234722" cy="19226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1171810" y="1520001"/>
            <a:ext cx="7614121" cy="2193102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189" y="4448057"/>
            <a:ext cx="2246019" cy="75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게시판 관리 </a:t>
            </a:r>
            <a:r>
              <a:rPr lang="en-US" altLang="ko-KR" b="1"/>
              <a:t>Sidebar</a:t>
            </a:r>
          </a:p>
          <a:p>
            <a:pPr>
              <a:defRPr/>
            </a:pPr>
            <a:r>
              <a:rPr lang="ko-KR" altLang="en-US" sz="1300"/>
              <a:t>각 관리 클릭시 해당 관리페이지로 이동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74032" y="202964"/>
            <a:ext cx="2669351" cy="566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통합관리 </a:t>
            </a:r>
            <a:r>
              <a:rPr lang="en-US" altLang="ko-KR" b="1"/>
              <a:t>Header </a:t>
            </a:r>
            <a:endParaRPr lang="en-US" altLang="ko-KR"/>
          </a:p>
          <a:p>
            <a:pPr>
              <a:defRPr/>
            </a:pPr>
            <a:r>
              <a:rPr lang="ko-KR" altLang="en-US" sz="1300"/>
              <a:t>해당 페이지의 위치 표시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68152" y="1014351"/>
            <a:ext cx="2739907" cy="2746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게시물 검색 필드</a:t>
            </a:r>
            <a:endParaRPr lang="ko-KR" altLang="en-US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게시판별 보기</a:t>
            </a:r>
            <a:r>
              <a:rPr lang="en-US" altLang="ko-KR" sz="1300"/>
              <a:t>(</a:t>
            </a:r>
            <a:r>
              <a:rPr lang="ko-KR" altLang="en-US" sz="1300"/>
              <a:t>전체</a:t>
            </a:r>
            <a:r>
              <a:rPr lang="en-US" altLang="ko-KR" sz="1300"/>
              <a:t>,</a:t>
            </a:r>
            <a:r>
              <a:rPr lang="ko-KR" altLang="en-US" sz="1300"/>
              <a:t> 게시판</a:t>
            </a:r>
            <a:r>
              <a:rPr lang="en-US" altLang="ko-KR" sz="1300"/>
              <a:t>,</a:t>
            </a:r>
            <a:r>
              <a:rPr lang="ko-KR" altLang="en-US" sz="1300"/>
              <a:t>자랑하기</a:t>
            </a:r>
            <a:r>
              <a:rPr lang="en-US" altLang="ko-KR" sz="1300"/>
              <a:t>,</a:t>
            </a:r>
            <a:r>
              <a:rPr lang="ko-KR" altLang="en-US" sz="1300"/>
              <a:t>실종동물등록</a:t>
            </a:r>
            <a:r>
              <a:rPr lang="en-US" altLang="ko-KR" sz="1300"/>
              <a:t>,</a:t>
            </a:r>
            <a:r>
              <a:rPr lang="ko-KR" altLang="en-US" sz="1300"/>
              <a:t>재회성공사례</a:t>
            </a:r>
            <a:r>
              <a:rPr lang="en-US" altLang="ko-KR" sz="1300"/>
              <a:t>,</a:t>
            </a:r>
            <a:r>
              <a:rPr lang="ko-KR" altLang="en-US" sz="1300"/>
              <a:t>입양가능아이들</a:t>
            </a:r>
            <a:r>
              <a:rPr lang="en-US" altLang="ko-KR" sz="1300"/>
              <a:t>,</a:t>
            </a:r>
            <a:r>
              <a:rPr lang="ko-KR" altLang="en-US" sz="1300"/>
              <a:t>입양후기</a:t>
            </a:r>
            <a:r>
              <a:rPr lang="en-US" altLang="ko-KR" sz="1300"/>
              <a:t>)</a:t>
            </a:r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등록일</a:t>
            </a:r>
            <a:r>
              <a:rPr lang="en-US" altLang="ko-KR" sz="1300"/>
              <a:t>(</a:t>
            </a:r>
            <a:r>
              <a:rPr lang="ko-KR" altLang="en-US" sz="1300"/>
              <a:t>오늘</a:t>
            </a:r>
            <a:r>
              <a:rPr lang="en-US" altLang="ko-KR" sz="1300"/>
              <a:t>,</a:t>
            </a:r>
            <a:r>
              <a:rPr lang="ko-KR" altLang="en-US" sz="1300"/>
              <a:t>어제</a:t>
            </a:r>
            <a:r>
              <a:rPr lang="en-US" altLang="ko-KR" sz="1300"/>
              <a:t>,1</a:t>
            </a:r>
            <a:r>
              <a:rPr lang="ko-KR" altLang="en-US" sz="1300"/>
              <a:t>주일</a:t>
            </a:r>
            <a:r>
              <a:rPr lang="en-US" altLang="ko-KR" sz="1300"/>
              <a:t>,1</a:t>
            </a:r>
            <a:r>
              <a:rPr lang="ko-KR" altLang="en-US" sz="1300"/>
              <a:t>개월</a:t>
            </a:r>
            <a:r>
              <a:rPr lang="en-US" altLang="ko-KR" sz="1300"/>
              <a:t>)</a:t>
            </a:r>
            <a:r>
              <a:rPr lang="ko-KR" altLang="en-US" sz="1300"/>
              <a:t>클릭시 달력에 해당 날짜표시</a:t>
            </a:r>
            <a:r>
              <a:rPr lang="en-US" altLang="ko-KR" sz="1300"/>
              <a:t>,</a:t>
            </a:r>
            <a:r>
              <a:rPr lang="ko-KR" altLang="en-US" sz="1300"/>
              <a:t> 초기화시 날짜삭제</a:t>
            </a:r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키워드검색</a:t>
            </a:r>
            <a:r>
              <a:rPr lang="en-US" altLang="ko-KR" sz="1300"/>
              <a:t>(</a:t>
            </a:r>
            <a:r>
              <a:rPr lang="ko-KR" altLang="en-US" sz="1300"/>
              <a:t>제목</a:t>
            </a:r>
            <a:r>
              <a:rPr lang="en-US" altLang="ko-KR" sz="1300"/>
              <a:t>,</a:t>
            </a:r>
            <a:r>
              <a:rPr lang="ko-KR" altLang="en-US" sz="1300"/>
              <a:t>내용</a:t>
            </a:r>
            <a:r>
              <a:rPr lang="en-US" altLang="ko-KR" sz="1300"/>
              <a:t>,</a:t>
            </a:r>
            <a:r>
              <a:rPr lang="ko-KR" altLang="en-US" sz="1300"/>
              <a:t>작성자</a:t>
            </a:r>
            <a:r>
              <a:rPr lang="en-US" altLang="ko-KR" sz="1300"/>
              <a:t>)</a:t>
            </a:r>
            <a:r>
              <a:rPr lang="ko-KR" altLang="en-US" sz="1300"/>
              <a:t> 선택후 키워드 입력</a:t>
            </a:r>
            <a:br>
              <a:rPr lang="ko-KR" altLang="en-US" sz="1300"/>
            </a:br>
            <a:r>
              <a:rPr lang="en-US" altLang="ko-KR" sz="1300"/>
              <a:t>4.</a:t>
            </a:r>
            <a:r>
              <a:rPr lang="ko-KR" altLang="en-US" sz="1300"/>
              <a:t> 검색하기 클릭시 </a:t>
            </a:r>
            <a:r>
              <a:rPr lang="en-US" altLang="ko-KR" sz="1300"/>
              <a:t>3</a:t>
            </a:r>
            <a:r>
              <a:rPr lang="ko-KR" altLang="en-US" sz="1300"/>
              <a:t>가지필터를 거쳐 통합관리 </a:t>
            </a:r>
            <a:r>
              <a:rPr lang="en-US" altLang="ko-KR" sz="1300"/>
              <a:t>Content</a:t>
            </a:r>
            <a:r>
              <a:rPr lang="ko-KR" altLang="en-US" sz="1300"/>
              <a:t>에 내용표시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8616" y="4489215"/>
            <a:ext cx="8343196" cy="135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게시판 </a:t>
            </a:r>
            <a:r>
              <a:rPr lang="en-US" altLang="ko-KR" b="1"/>
              <a:t>Content </a:t>
            </a:r>
            <a:endParaRPr lang="en-US" altLang="ko-KR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체크박스 선택 후 선택삭제시  해당되는 글만 삭제됨</a:t>
            </a:r>
            <a:r>
              <a:rPr lang="en-US" altLang="ko-KR" sz="1300"/>
              <a:t>(</a:t>
            </a:r>
            <a:r>
              <a:rPr lang="ko-KR" altLang="en-US" sz="1300"/>
              <a:t>전체선택</a:t>
            </a:r>
            <a:r>
              <a:rPr lang="en-US" altLang="ko-KR" sz="1300"/>
              <a:t>,</a:t>
            </a:r>
            <a:r>
              <a:rPr lang="ko-KR" altLang="en-US" sz="1300"/>
              <a:t> 전체해제 가능</a:t>
            </a:r>
            <a:r>
              <a:rPr lang="en-US" altLang="ko-KR" sz="1300"/>
              <a:t>)</a:t>
            </a:r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글제목 클릭시 해당 게시글페이지로 이동</a:t>
            </a:r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수정 클릭시 간략한 수정페이지 팝업창 뜸</a:t>
            </a:r>
          </a:p>
          <a:p>
            <a:pPr>
              <a:defRPr/>
            </a:pPr>
            <a:r>
              <a:rPr lang="en-US" altLang="ko-KR" sz="1300"/>
              <a:t>4.</a:t>
            </a:r>
            <a:r>
              <a:rPr lang="ko-KR" altLang="en-US" sz="1300"/>
              <a:t> 삭제 클릭시 삭제 여부 알람뜬 후 삭제 가능</a:t>
            </a:r>
          </a:p>
          <a:p>
            <a:pPr>
              <a:defRPr/>
            </a:pPr>
            <a:r>
              <a:rPr lang="en-US" altLang="ko-KR" sz="1300"/>
              <a:t>5.</a:t>
            </a:r>
            <a:r>
              <a:rPr lang="ko-KR" altLang="en-US" sz="1300"/>
              <a:t> 입양가능 아이들 등록 클릭시 입양가능 게시판에 글쓰기 가능한 팝업창 뜸</a:t>
            </a:r>
          </a:p>
        </p:txBody>
      </p:sp>
      <p:cxnSp>
        <p:nvCxnSpPr>
          <p:cNvPr id="15" name="직선 화살표 연결선 14"/>
          <p:cNvCxnSpPr>
            <a:stCxn id="5" idx="2"/>
            <a:endCxn id="10" idx="0"/>
          </p:cNvCxnSpPr>
          <p:nvPr/>
        </p:nvCxnSpPr>
        <p:spPr>
          <a:xfrm rot="16200000" flipH="1">
            <a:off x="-497915" y="2601943"/>
            <a:ext cx="2909357" cy="782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11" idx="1"/>
          </p:cNvCxnSpPr>
          <p:nvPr/>
        </p:nvCxnSpPr>
        <p:spPr>
          <a:xfrm>
            <a:off x="2318339" y="96132"/>
            <a:ext cx="6755693" cy="39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3"/>
            <a:endCxn id="12" idx="1"/>
          </p:cNvCxnSpPr>
          <p:nvPr/>
        </p:nvCxnSpPr>
        <p:spPr>
          <a:xfrm rot="16200000" flipH="1">
            <a:off x="8155786" y="1475044"/>
            <a:ext cx="1566026" cy="2587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9" idx="2"/>
            <a:endCxn id="4" idx="2"/>
          </p:cNvCxnSpPr>
          <p:nvPr/>
        </p:nvCxnSpPr>
        <p:spPr>
          <a:xfrm rot="10800000" flipV="1">
            <a:off x="4417919" y="3713104"/>
            <a:ext cx="560992" cy="532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2873" y="6382455"/>
            <a:ext cx="5444538" cy="292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※댓글</a:t>
            </a:r>
            <a:r>
              <a:rPr lang="en-US" altLang="ko-KR" sz="1400"/>
              <a:t>,</a:t>
            </a:r>
            <a:r>
              <a:rPr lang="ko-KR" altLang="en-US" sz="1400"/>
              <a:t> 고객센터 통합관리는 중복되어 따로 쓰지 않음</a:t>
            </a:r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3A6DAC9E-23DF-43C5-8774-60AB7103DC87}"/>
              </a:ext>
            </a:extLst>
          </p:cNvPr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1DA6CC-2155-492F-8EB2-E942C3CA07C2}"/>
                </a:ext>
              </a:extLst>
            </p:cNvPr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24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22" name="Group 24">
              <a:extLst>
                <a:ext uri="{FF2B5EF4-FFF2-40B4-BE49-F238E27FC236}">
                  <a16:creationId xmlns:a16="http://schemas.microsoft.com/office/drawing/2014/main" id="{7A5EB7B6-137F-4F3F-B386-8227D787D846}"/>
                </a:ext>
              </a:extLst>
            </p:cNvPr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3" name="Shape 962">
                <a:extLst>
                  <a:ext uri="{FF2B5EF4-FFF2-40B4-BE49-F238E27FC236}">
                    <a16:creationId xmlns:a16="http://schemas.microsoft.com/office/drawing/2014/main" id="{6BA14E25-69F4-4C53-9EBB-BDBAFA85FB4B}"/>
                  </a:ext>
                </a:extLst>
              </p:cNvPr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4" name="Shape 950">
                <a:extLst>
                  <a:ext uri="{FF2B5EF4-FFF2-40B4-BE49-F238E27FC236}">
                    <a16:creationId xmlns:a16="http://schemas.microsoft.com/office/drawing/2014/main" id="{B39E83E2-C01C-4F9F-89D2-97BEBC7F51AD}"/>
                  </a:ext>
                </a:extLst>
              </p:cNvPr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676" y="0"/>
            <a:ext cx="10432150" cy="4329749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107597" y="0"/>
            <a:ext cx="10571574" cy="131527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125236" y="1438745"/>
            <a:ext cx="10453982" cy="2681111"/>
          </a:xfrm>
          <a:prstGeom prst="frame">
            <a:avLst>
              <a:gd name="adj1" fmla="val 39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190" y="4284486"/>
            <a:ext cx="3392546" cy="1352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회원 통합관리 검색 필드</a:t>
            </a:r>
            <a:endParaRPr lang="ko-KR" altLang="en-US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등록일</a:t>
            </a:r>
            <a:r>
              <a:rPr lang="en-US" altLang="ko-KR" sz="1300"/>
              <a:t>(</a:t>
            </a:r>
            <a:r>
              <a:rPr lang="ko-KR" altLang="en-US" sz="1300"/>
              <a:t>오늘</a:t>
            </a:r>
            <a:r>
              <a:rPr lang="en-US" altLang="ko-KR" sz="1300"/>
              <a:t>,</a:t>
            </a:r>
            <a:r>
              <a:rPr lang="ko-KR" altLang="en-US" sz="1300"/>
              <a:t>어제</a:t>
            </a:r>
            <a:r>
              <a:rPr lang="en-US" altLang="ko-KR" sz="1300"/>
              <a:t>,1</a:t>
            </a:r>
            <a:r>
              <a:rPr lang="ko-KR" altLang="en-US" sz="1300"/>
              <a:t>주일</a:t>
            </a:r>
            <a:r>
              <a:rPr lang="en-US" altLang="ko-KR" sz="1300"/>
              <a:t>,1</a:t>
            </a:r>
            <a:r>
              <a:rPr lang="ko-KR" altLang="en-US" sz="1300"/>
              <a:t>개월</a:t>
            </a:r>
            <a:r>
              <a:rPr lang="en-US" altLang="ko-KR" sz="1300"/>
              <a:t>)</a:t>
            </a:r>
            <a:r>
              <a:rPr lang="ko-KR" altLang="en-US" sz="1300"/>
              <a:t>클릭시 달력에 해당 날짜표시</a:t>
            </a:r>
            <a:r>
              <a:rPr lang="en-US" altLang="ko-KR" sz="1300"/>
              <a:t>,</a:t>
            </a:r>
            <a:r>
              <a:rPr lang="ko-KR" altLang="en-US" sz="1300"/>
              <a:t> 초기화시 날짜삭제</a:t>
            </a:r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회원검색</a:t>
            </a:r>
            <a:r>
              <a:rPr lang="en-US" altLang="ko-KR" sz="1300"/>
              <a:t>(</a:t>
            </a:r>
            <a:r>
              <a:rPr lang="ko-KR" altLang="en-US" sz="1300"/>
              <a:t>아이디</a:t>
            </a:r>
            <a:r>
              <a:rPr lang="en-US" altLang="ko-KR" sz="1300"/>
              <a:t>,</a:t>
            </a:r>
            <a:r>
              <a:rPr lang="ko-KR" altLang="en-US" sz="1300"/>
              <a:t> 이름</a:t>
            </a:r>
            <a:r>
              <a:rPr lang="en-US" altLang="ko-KR" sz="1300"/>
              <a:t>)</a:t>
            </a:r>
            <a:r>
              <a:rPr lang="ko-KR" altLang="en-US" sz="1300"/>
              <a:t> 선택후 키워드 검색하기클릭시 해당 데이터를 </a:t>
            </a:r>
            <a:r>
              <a:rPr lang="en-US" altLang="ko-KR" sz="1300"/>
              <a:t>Content</a:t>
            </a:r>
            <a:r>
              <a:rPr lang="ko-KR" altLang="en-US" sz="1300"/>
              <a:t>에 출력</a:t>
            </a:r>
          </a:p>
        </p:txBody>
      </p:sp>
      <p:cxnSp>
        <p:nvCxnSpPr>
          <p:cNvPr id="6" name="직선 화살표 연결선 5"/>
          <p:cNvCxnSpPr>
            <a:stCxn id="3" idx="2"/>
            <a:endCxn id="5" idx="0"/>
          </p:cNvCxnSpPr>
          <p:nvPr/>
        </p:nvCxnSpPr>
        <p:spPr>
          <a:xfrm rot="10800000" flipV="1">
            <a:off x="1921463" y="1315277"/>
            <a:ext cx="3471924" cy="2969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6716" y="4331522"/>
            <a:ext cx="5368101" cy="1152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회원통합관리 </a:t>
            </a:r>
            <a:r>
              <a:rPr lang="en-US" altLang="ko-KR" b="1"/>
              <a:t>Content</a:t>
            </a:r>
            <a:endParaRPr lang="en-US" altLang="ko-KR"/>
          </a:p>
          <a:p>
            <a:pPr>
              <a:defRPr/>
            </a:pPr>
            <a:r>
              <a:rPr lang="en-US" altLang="ko-KR" sz="1300"/>
              <a:t>1. </a:t>
            </a:r>
            <a:r>
              <a:rPr lang="ko-KR" altLang="en-US" sz="1300"/>
              <a:t>체크박스 선택 후 선택삭제시  해당되는 글만 삭제됨</a:t>
            </a:r>
            <a:r>
              <a:rPr lang="en-US" altLang="ko-KR" sz="1300"/>
              <a:t>(</a:t>
            </a:r>
            <a:r>
              <a:rPr lang="ko-KR" altLang="en-US" sz="1300"/>
              <a:t>전체선택</a:t>
            </a:r>
            <a:r>
              <a:rPr lang="en-US" altLang="ko-KR" sz="1300"/>
              <a:t>,</a:t>
            </a:r>
            <a:r>
              <a:rPr lang="ko-KR" altLang="en-US" sz="1300"/>
              <a:t> 전체해제 가능</a:t>
            </a:r>
            <a:r>
              <a:rPr lang="en-US" altLang="ko-KR" sz="1300"/>
              <a:t>)</a:t>
            </a:r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삭제 버튼 클릭시 해당 삭제여부 확인창 뜸</a:t>
            </a:r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화살표 버튼 클릭시 다음 페이지로 넘어감</a:t>
            </a:r>
          </a:p>
        </p:txBody>
      </p:sp>
      <p:cxnSp>
        <p:nvCxnSpPr>
          <p:cNvPr id="8" name="직선 화살표 연결선 7"/>
          <p:cNvCxnSpPr>
            <a:stCxn id="4" idx="2"/>
            <a:endCxn id="7" idx="1"/>
          </p:cNvCxnSpPr>
          <p:nvPr/>
        </p:nvCxnSpPr>
        <p:spPr>
          <a:xfrm rot="16200000" flipH="1">
            <a:off x="5190396" y="4281688"/>
            <a:ext cx="788151" cy="4644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2">
            <a:extLst>
              <a:ext uri="{FF2B5EF4-FFF2-40B4-BE49-F238E27FC236}">
                <a16:creationId xmlns:a16="http://schemas.microsoft.com/office/drawing/2014/main" id="{BCE12F6C-D4E2-4911-95DD-C650F28922A9}"/>
              </a:ext>
            </a:extLst>
          </p:cNvPr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6F7C59-0F80-4079-B05D-89D7C7F6F630}"/>
                </a:ext>
              </a:extLst>
            </p:cNvPr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25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11" name="Group 24">
              <a:extLst>
                <a:ext uri="{FF2B5EF4-FFF2-40B4-BE49-F238E27FC236}">
                  <a16:creationId xmlns:a16="http://schemas.microsoft.com/office/drawing/2014/main" id="{D1EA0765-51E7-4BAC-8DC3-857C42310E09}"/>
                </a:ext>
              </a:extLst>
            </p:cNvPr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12" name="Shape 962">
                <a:extLst>
                  <a:ext uri="{FF2B5EF4-FFF2-40B4-BE49-F238E27FC236}">
                    <a16:creationId xmlns:a16="http://schemas.microsoft.com/office/drawing/2014/main" id="{84F43C80-3502-4AD7-B2C0-2DF42FAFCB7C}"/>
                  </a:ext>
                </a:extLst>
              </p:cNvPr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3" name="Shape 950">
                <a:extLst>
                  <a:ext uri="{FF2B5EF4-FFF2-40B4-BE49-F238E27FC236}">
                    <a16:creationId xmlns:a16="http://schemas.microsoft.com/office/drawing/2014/main" id="{26AE6572-B7C4-47A0-B452-CA94829415AC}"/>
                  </a:ext>
                </a:extLst>
              </p:cNvPr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151951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800" b="1" dirty="0">
              <a:solidFill>
                <a:schemeClr val="tx1">
                  <a:lumMod val="65000"/>
                  <a:lumOff val="35000"/>
                </a:schemeClr>
              </a:solidFill>
              <a:latin typeface="Ruda" panose="02000000000000000000" pitchFamily="2" charset="0"/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26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8262B3D-5AD8-4E70-B3C5-C2E55EFB99F7}"/>
              </a:ext>
            </a:extLst>
          </p:cNvPr>
          <p:cNvSpPr/>
          <p:nvPr/>
        </p:nvSpPr>
        <p:spPr>
          <a:xfrm>
            <a:off x="1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B0C007D-94A8-4C05-8348-7D75D5EA7674}"/>
              </a:ext>
            </a:extLst>
          </p:cNvPr>
          <p:cNvSpPr/>
          <p:nvPr/>
        </p:nvSpPr>
        <p:spPr>
          <a:xfrm>
            <a:off x="1" y="2088776"/>
            <a:ext cx="12191999" cy="193637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시연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5264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14" grpId="9"/>
      <p:bldP spid="14" grpId="10"/>
      <p:bldP spid="14" grpId="11"/>
      <p:bldP spid="14" grpId="12"/>
      <p:bldP spid="15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EBA1F-7D09-436C-8E09-0BE3F932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573AFE-F662-41EF-9047-C88153010FFB}"/>
              </a:ext>
            </a:extLst>
          </p:cNvPr>
          <p:cNvSpPr/>
          <p:nvPr/>
        </p:nvSpPr>
        <p:spPr>
          <a:xfrm>
            <a:off x="1433204" y="92514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견생묘생</a:t>
            </a:r>
            <a:endParaRPr lang="en-US" altLang="ko-K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2A6D28-919D-4E71-8191-EEED0A98EBCC}"/>
              </a:ext>
            </a:extLst>
          </p:cNvPr>
          <p:cNvSpPr/>
          <p:nvPr/>
        </p:nvSpPr>
        <p:spPr>
          <a:xfrm>
            <a:off x="0" y="1757156"/>
            <a:ext cx="45730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Http://13.124.174.195/DogCatLife</a:t>
            </a:r>
            <a:endParaRPr lang="en-US" altLang="ko-KR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2" name="Picture 2" descr="C:\Users\kitcoop\Desktop\ppt\icon.png">
            <a:extLst>
              <a:ext uri="{FF2B5EF4-FFF2-40B4-BE49-F238E27FC236}">
                <a16:creationId xmlns:a16="http://schemas.microsoft.com/office/drawing/2014/main" id="{4C0B704E-74E4-4815-A980-F1201A3FE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187" y="533749"/>
            <a:ext cx="1248016" cy="1248016"/>
          </a:xfrm>
          <a:prstGeom prst="rect">
            <a:avLst/>
          </a:prstGeom>
          <a:noFill/>
        </p:spPr>
      </p:pic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27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52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/>
          </p:cNvSpPr>
          <p:nvPr/>
        </p:nvSpPr>
        <p:spPr>
          <a:xfrm>
            <a:off x="153856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da" panose="02000000000000000000" pitchFamily="2" charset="0"/>
                <a:ea typeface="Fira Sans Book" panose="00000400000000000000" pitchFamily="50" charset="0"/>
                <a:cs typeface="Clear Sans Light" panose="020B0303030202020304" pitchFamily="34" charset="0"/>
              </a:rPr>
              <a:t>Q &amp; 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40" name="TextBox 39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28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40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42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3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050" name="Picture 2" descr="물음표, 느낌표, 요청, 문제, 응답, 작업, 중요성, 기대, 플래그, 질문, 정보, 알립니다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3403" y="1690399"/>
            <a:ext cx="4403723" cy="3380366"/>
          </a:xfrm>
          <a:prstGeom prst="rect">
            <a:avLst/>
          </a:prstGeom>
          <a:noFill/>
        </p:spPr>
      </p:pic>
      <p:pic>
        <p:nvPicPr>
          <p:cNvPr id="13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3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91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8" grpId="0"/>
      <p:bldP spid="38" grpId="1"/>
      <p:bldP spid="38" grpId="2"/>
      <p:bldP spid="38" grpId="3"/>
      <p:bldP spid="38" grpId="4"/>
      <p:bldP spid="38" grpId="5"/>
      <p:bldP spid="38" grpId="6"/>
      <p:bldP spid="38" grpId="7"/>
      <p:bldP spid="38" grpId="8"/>
      <p:bldP spid="38" grpId="9"/>
      <p:bldP spid="38" grpId="10"/>
      <p:bldP spid="38" grpId="11"/>
      <p:bldP spid="38" grpId="1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0" y="0"/>
            <a:ext cx="12192000" cy="39130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"/>
          <p:cNvGrpSpPr/>
          <p:nvPr/>
        </p:nvGrpSpPr>
        <p:grpSpPr>
          <a:xfrm>
            <a:off x="2602920" y="1666441"/>
            <a:ext cx="6744281" cy="3536225"/>
            <a:chOff x="2602920" y="1666441"/>
            <a:chExt cx="6744281" cy="3536225"/>
          </a:xfrm>
        </p:grpSpPr>
        <p:grpSp>
          <p:nvGrpSpPr>
            <p:cNvPr id="3" name="Group 90"/>
            <p:cNvGrpSpPr/>
            <p:nvPr/>
          </p:nvGrpSpPr>
          <p:grpSpPr>
            <a:xfrm>
              <a:off x="2602920" y="1666441"/>
              <a:ext cx="6744281" cy="3536225"/>
              <a:chOff x="4374837" y="3321837"/>
              <a:chExt cx="2929290" cy="1535913"/>
            </a:xfrm>
          </p:grpSpPr>
          <p:sp>
            <p:nvSpPr>
              <p:cNvPr id="92" name="Freeform 67"/>
              <p:cNvSpPr>
                <a:spLocks/>
              </p:cNvSpPr>
              <p:nvPr/>
            </p:nvSpPr>
            <p:spPr bwMode="auto">
              <a:xfrm>
                <a:off x="4761726" y="3321837"/>
                <a:ext cx="2161333" cy="1454464"/>
              </a:xfrm>
              <a:custGeom>
                <a:avLst/>
                <a:gdLst>
                  <a:gd name="T0" fmla="*/ 966 w 966"/>
                  <a:gd name="T1" fmla="*/ 621 h 650"/>
                  <a:gd name="T2" fmla="*/ 944 w 966"/>
                  <a:gd name="T3" fmla="*/ 650 h 650"/>
                  <a:gd name="T4" fmla="*/ 23 w 966"/>
                  <a:gd name="T5" fmla="*/ 650 h 650"/>
                  <a:gd name="T6" fmla="*/ 0 w 966"/>
                  <a:gd name="T7" fmla="*/ 621 h 650"/>
                  <a:gd name="T8" fmla="*/ 0 w 966"/>
                  <a:gd name="T9" fmla="*/ 29 h 650"/>
                  <a:gd name="T10" fmla="*/ 23 w 966"/>
                  <a:gd name="T11" fmla="*/ 0 h 650"/>
                  <a:gd name="T12" fmla="*/ 944 w 966"/>
                  <a:gd name="T13" fmla="*/ 0 h 650"/>
                  <a:gd name="T14" fmla="*/ 966 w 966"/>
                  <a:gd name="T15" fmla="*/ 29 h 650"/>
                  <a:gd name="T16" fmla="*/ 966 w 966"/>
                  <a:gd name="T17" fmla="*/ 62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6" h="650">
                    <a:moveTo>
                      <a:pt x="966" y="621"/>
                    </a:moveTo>
                    <a:cubicBezTo>
                      <a:pt x="966" y="637"/>
                      <a:pt x="956" y="650"/>
                      <a:pt x="944" y="650"/>
                    </a:cubicBezTo>
                    <a:cubicBezTo>
                      <a:pt x="23" y="650"/>
                      <a:pt x="23" y="650"/>
                      <a:pt x="23" y="650"/>
                    </a:cubicBezTo>
                    <a:cubicBezTo>
                      <a:pt x="10" y="650"/>
                      <a:pt x="0" y="637"/>
                      <a:pt x="0" y="62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0" y="0"/>
                      <a:pt x="23" y="0"/>
                    </a:cubicBezTo>
                    <a:cubicBezTo>
                      <a:pt x="944" y="0"/>
                      <a:pt x="944" y="0"/>
                      <a:pt x="944" y="0"/>
                    </a:cubicBezTo>
                    <a:cubicBezTo>
                      <a:pt x="956" y="0"/>
                      <a:pt x="966" y="13"/>
                      <a:pt x="966" y="29"/>
                    </a:cubicBezTo>
                    <a:lnTo>
                      <a:pt x="966" y="6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3" name="Rectangle 68"/>
              <p:cNvSpPr>
                <a:spLocks noChangeArrowheads="1"/>
              </p:cNvSpPr>
              <p:nvPr/>
            </p:nvSpPr>
            <p:spPr bwMode="auto">
              <a:xfrm>
                <a:off x="4848992" y="3397469"/>
                <a:ext cx="1992615" cy="1233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4" name="Freeform 69"/>
              <p:cNvSpPr>
                <a:spLocks/>
              </p:cNvSpPr>
              <p:nvPr/>
            </p:nvSpPr>
            <p:spPr bwMode="auto">
              <a:xfrm>
                <a:off x="4374837" y="4787935"/>
                <a:ext cx="2914745" cy="69815"/>
              </a:xfrm>
              <a:custGeom>
                <a:avLst/>
                <a:gdLst>
                  <a:gd name="T0" fmla="*/ 8 w 1302"/>
                  <a:gd name="T1" fmla="*/ 4 h 32"/>
                  <a:gd name="T2" fmla="*/ 57 w 1302"/>
                  <a:gd name="T3" fmla="*/ 32 h 32"/>
                  <a:gd name="T4" fmla="*/ 1252 w 1302"/>
                  <a:gd name="T5" fmla="*/ 32 h 32"/>
                  <a:gd name="T6" fmla="*/ 1302 w 1302"/>
                  <a:gd name="T7" fmla="*/ 10 h 32"/>
                  <a:gd name="T8" fmla="*/ 1302 w 1302"/>
                  <a:gd name="T9" fmla="*/ 0 h 32"/>
                  <a:gd name="T10" fmla="*/ 8 w 1302"/>
                  <a:gd name="T11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2" h="32">
                    <a:moveTo>
                      <a:pt x="8" y="4"/>
                    </a:moveTo>
                    <a:cubicBezTo>
                      <a:pt x="8" y="4"/>
                      <a:pt x="0" y="19"/>
                      <a:pt x="57" y="32"/>
                    </a:cubicBezTo>
                    <a:cubicBezTo>
                      <a:pt x="1252" y="32"/>
                      <a:pt x="1252" y="32"/>
                      <a:pt x="1252" y="32"/>
                    </a:cubicBezTo>
                    <a:cubicBezTo>
                      <a:pt x="1252" y="32"/>
                      <a:pt x="1292" y="29"/>
                      <a:pt x="1302" y="10"/>
                    </a:cubicBezTo>
                    <a:cubicBezTo>
                      <a:pt x="1302" y="0"/>
                      <a:pt x="1302" y="0"/>
                      <a:pt x="1302" y="0"/>
                    </a:cubicBez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95" name="Picture 70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3565" y="4721030"/>
                <a:ext cx="2920562" cy="107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Freeform 71"/>
              <p:cNvSpPr>
                <a:spLocks/>
              </p:cNvSpPr>
              <p:nvPr/>
            </p:nvSpPr>
            <p:spPr bwMode="auto">
              <a:xfrm>
                <a:off x="7051049" y="4767572"/>
                <a:ext cx="107631" cy="11636"/>
              </a:xfrm>
              <a:custGeom>
                <a:avLst/>
                <a:gdLst>
                  <a:gd name="T0" fmla="*/ 48 w 48"/>
                  <a:gd name="T1" fmla="*/ 2 h 5"/>
                  <a:gd name="T2" fmla="*/ 46 w 48"/>
                  <a:gd name="T3" fmla="*/ 5 h 5"/>
                  <a:gd name="T4" fmla="*/ 2 w 48"/>
                  <a:gd name="T5" fmla="*/ 5 h 5"/>
                  <a:gd name="T6" fmla="*/ 0 w 48"/>
                  <a:gd name="T7" fmla="*/ 2 h 5"/>
                  <a:gd name="T8" fmla="*/ 2 w 48"/>
                  <a:gd name="T9" fmla="*/ 0 h 5"/>
                  <a:gd name="T10" fmla="*/ 46 w 48"/>
                  <a:gd name="T11" fmla="*/ 0 h 5"/>
                  <a:gd name="T12" fmla="*/ 48 w 48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">
                    <a:moveTo>
                      <a:pt x="48" y="2"/>
                    </a:moveTo>
                    <a:cubicBezTo>
                      <a:pt x="48" y="4"/>
                      <a:pt x="47" y="5"/>
                      <a:pt x="46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97" name="Picture 7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5675" y="4723939"/>
                <a:ext cx="430521" cy="6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8" name="Picture 7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5675" y="4721030"/>
                <a:ext cx="46543" cy="55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7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75" y="4723939"/>
                <a:ext cx="395614" cy="6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7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0017" y="4721030"/>
                <a:ext cx="20363" cy="2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3694597" y="1838289"/>
              <a:ext cx="4587718" cy="2841981"/>
            </a:xfrm>
            <a:custGeom>
              <a:avLst/>
              <a:gdLst>
                <a:gd name="T0" fmla="*/ 2513 w 2513"/>
                <a:gd name="T1" fmla="*/ 0 h 1561"/>
                <a:gd name="T2" fmla="*/ 0 w 2513"/>
                <a:gd name="T3" fmla="*/ 0 h 1561"/>
                <a:gd name="T4" fmla="*/ 0 w 2513"/>
                <a:gd name="T5" fmla="*/ 1561 h 1561"/>
                <a:gd name="T6" fmla="*/ 2513 w 2513"/>
                <a:gd name="T7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3" h="1561">
                  <a:moveTo>
                    <a:pt x="2513" y="0"/>
                  </a:moveTo>
                  <a:lnTo>
                    <a:pt x="0" y="0"/>
                  </a:lnTo>
                  <a:lnTo>
                    <a:pt x="0" y="1561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307360" y="2825361"/>
            <a:ext cx="73420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uda" panose="02000000000000000000" pitchFamily="2" charset="0"/>
                <a:cs typeface="Clear Sans Light" panose="020B0303030202020304" pitchFamily="34" charset="0"/>
                <a:sym typeface="U.S. 101" charset="0"/>
              </a:rPr>
              <a:t>“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uda" panose="02000000000000000000" pitchFamily="2" charset="0"/>
                <a:cs typeface="Clear Sans Light" panose="020B0303030202020304" pitchFamily="34" charset="0"/>
                <a:sym typeface="U.S. 101" charset="0"/>
              </a:rPr>
              <a:t> THANKS FOR WATCHING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uda" panose="02000000000000000000" pitchFamily="2" charset="0"/>
                <a:cs typeface="Clear Sans Light" panose="020B0303030202020304" pitchFamily="34" charset="0"/>
                <a:sym typeface="U.S. 101" charset="0"/>
              </a:rPr>
              <a:t> THIS PRESENTATION </a:t>
            </a:r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uda" panose="02000000000000000000" pitchFamily="2" charset="0"/>
                <a:cs typeface="Clear Sans Light" panose="020B0303030202020304" pitchFamily="34" charset="0"/>
                <a:sym typeface="U.S. 101" charset="0"/>
              </a:rPr>
              <a:t>”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Ruda" panose="02000000000000000000" pitchFamily="2" charset="0"/>
              <a:cs typeface="Clear Sans Light" panose="020B0303030202020304" pitchFamily="34" charset="0"/>
              <a:sym typeface="U.S. 101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86848" y="6373858"/>
            <a:ext cx="441891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8" name="TextBox 27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29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5" name="Group 28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30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7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7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7875722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25" grpId="0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26" grpId="11"/>
      <p:bldP spid="26" grpId="12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151951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endParaRPr lang="en-GB" sz="3800" b="1">
              <a:solidFill>
                <a:schemeClr val="tx1">
                  <a:lumMod val="65000"/>
                  <a:lumOff val="35000"/>
                </a:schemeClr>
              </a:solidFill>
              <a:latin typeface="Ruda"/>
              <a:ea typeface="Fira Sans Book"/>
              <a:cs typeface="Clear Sans Light"/>
            </a:endParaRPr>
          </a:p>
        </p:txBody>
      </p:sp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3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16" name="Rectangle 2"/>
          <p:cNvSpPr/>
          <p:nvPr/>
        </p:nvSpPr>
        <p:spPr>
          <a:xfrm>
            <a:off x="0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7" name="Rectangle 2"/>
          <p:cNvSpPr/>
          <p:nvPr/>
        </p:nvSpPr>
        <p:spPr>
          <a:xfrm>
            <a:off x="0" y="2220686"/>
            <a:ext cx="12191999" cy="166766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4400" b="1"/>
              <a:t>개요</a:t>
            </a:r>
            <a:endParaRPr lang="ko-KR" altLang="en-US" sz="4400" b="1"/>
          </a:p>
          <a:p>
            <a:pPr algn="ctr">
              <a:defRPr lang="ko-KR" altLang="en-US"/>
            </a:pPr>
            <a:r>
              <a:rPr lang="ko-KR" altLang="en-US" sz="2000" b="1"/>
              <a:t>프로젝트 기획 의도와  핵심적 기능소개</a:t>
            </a:r>
            <a:endParaRPr lang="en-US" sz="2000" b="1"/>
          </a:p>
        </p:txBody>
      </p:sp>
      <p:sp>
        <p:nvSpPr>
          <p:cNvPr id="12" name="Rectangle 2"/>
          <p:cNvSpPr/>
          <p:nvPr/>
        </p:nvSpPr>
        <p:spPr>
          <a:xfrm>
            <a:off x="1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3" name="Rectangle 2"/>
          <p:cNvSpPr/>
          <p:nvPr/>
        </p:nvSpPr>
        <p:spPr>
          <a:xfrm>
            <a:off x="1" y="2088776"/>
            <a:ext cx="12191999" cy="193637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4400" b="1"/>
              <a:t>개요 및 개발일정</a:t>
            </a:r>
            <a:endParaRPr lang="ko-KR" altLang="en-US" sz="4400" b="1"/>
          </a:p>
          <a:p>
            <a:pPr algn="ctr">
              <a:defRPr lang="ko-KR" altLang="en-US"/>
            </a:pPr>
            <a:r>
              <a:rPr lang="ko-KR" altLang="en-US" sz="2000" b="1">
                <a:latin typeface="+mj-ea"/>
                <a:ea typeface="+mj-ea"/>
              </a:rPr>
              <a:t>프로젝트 기획 의도와 핵심적 목표소개   </a:t>
            </a:r>
            <a:endParaRPr lang="en-US" altLang="ko-KR" sz="2000" b="1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slow" mc:Ignorable="p14" p14:dur="3400">
        <p:fade thruBlk="1"/>
      </p:transition>
    </mc:Choice>
    <mc:Fallback>
      <p:transition xmlns:mc="http://schemas.openxmlformats.org/markup-compatibility/2006" xmlns:hp="http://schemas.haansoft.com/office/presentation/8.0" spd="slow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  <p:bldP spid="12" grpId="2" animBg="1"/>
      <p:bldP spid="13" grpId="3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10989" y="2450692"/>
            <a:ext cx="4992914" cy="8163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buFont typeface="Wingdings"/>
              <a:buChar char="u"/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Lato Light"/>
              </a:rPr>
              <a:t>반려동물 서비스산업 시대를 맞아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Lato Light"/>
            </a:endParaRPr>
          </a:p>
          <a:p>
            <a:pPr lvl="0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Lato Light"/>
              </a:rPr>
              <a:t>펫팸족의 니즈에 맞춤형 서비스를 제공하는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Lato Light"/>
            </a:endParaRPr>
          </a:p>
          <a:p>
            <a:pPr lvl="0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Lato Light"/>
              </a:rPr>
              <a:t>국내 최대 커뮤니티 사이트구축을 목표로 기획</a:t>
            </a:r>
            <a:endParaRPr lang="nn-NO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0989" y="1920127"/>
            <a:ext cx="4586450" cy="3563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*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프로젝트 기획 의도</a:t>
            </a:r>
            <a:endParaRPr lang="en-GB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/>
                </a:pPr>
                <a:t>4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39" name="직사각형 38"/>
          <p:cNvSpPr/>
          <p:nvPr/>
        </p:nvSpPr>
        <p:spPr>
          <a:xfrm rot="1606775">
            <a:off x="7426617" y="3194670"/>
            <a:ext cx="2246836" cy="40286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606775">
            <a:off x="6969394" y="4420100"/>
            <a:ext cx="2246836" cy="40286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456355" y="2481527"/>
            <a:ext cx="2644589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국내 최대 애완동물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Clear Sans"/>
            </a:endParaRPr>
          </a:p>
          <a:p>
            <a:pPr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커뮤니티 구현</a:t>
            </a:r>
            <a:endParaRPr lang="id-ID" altLang="ko-KR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Clear San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45628" y="4946642"/>
            <a:ext cx="2644589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실종 동물에 대한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Clear Sans"/>
            </a:endParaRPr>
          </a:p>
          <a:p>
            <a:pPr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체계적인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DB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 구축</a:t>
            </a:r>
            <a:endParaRPr lang="id-ID" altLang="ko-KR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Clear Sans"/>
            </a:endParaRPr>
          </a:p>
        </p:txBody>
      </p:sp>
      <p:sp>
        <p:nvSpPr>
          <p:cNvPr id="46" name="Rectangle 2"/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/>
              <a:t>개요</a:t>
            </a:r>
            <a:endParaRPr lang="ko-KR" altLang="en-US" sz="4000" b="1"/>
          </a:p>
          <a:p>
            <a:pPr algn="ctr">
              <a:defRPr/>
            </a:pPr>
            <a:r>
              <a:rPr lang="ko-KR" altLang="en-US" sz="2000"/>
              <a:t>프로젝트 기획 의도와 핵심적 기능 소개</a:t>
            </a:r>
            <a:endParaRPr lang="en-US" sz="2000"/>
          </a:p>
        </p:txBody>
      </p:sp>
      <p:sp>
        <p:nvSpPr>
          <p:cNvPr id="19" name="TextBox 18"/>
          <p:cNvSpPr txBox="1"/>
          <p:nvPr/>
        </p:nvSpPr>
        <p:spPr>
          <a:xfrm>
            <a:off x="6513329" y="1827737"/>
            <a:ext cx="4586450" cy="3534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*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핵심적 기능소개</a:t>
            </a:r>
            <a:endParaRPr lang="en-GB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0988" y="3867117"/>
            <a:ext cx="4992914" cy="809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buFont typeface="Wingdings"/>
              <a:buChar char="u"/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Lato Light"/>
              </a:rPr>
              <a:t>유기동물을  등록해 잃어버린 애완동물을 찾아줌으로써 자연 환경보전은 물론 동물복지사회 구현을 목표로 기획</a:t>
            </a:r>
            <a:endParaRPr lang="nn-NO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89344" y="3720025"/>
            <a:ext cx="2644589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웹과 모바일에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최적화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slow" advTm="0" mc:Ignorable="hp" hp:hslDur="34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slow" advTm="0" mc:Ignorable="p14" p14:dur="3400">
        <p14:reveal/>
      </p:transition>
    </mc:Choice>
    <mc:Fallback>
      <p:transition xmlns:mc="http://schemas.openxmlformats.org/markup-compatibility/2006" xmlns:hp="http://schemas.haansoft.com/office/presentation/8.0" spd="slow" advTm="0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/>
          <p:cNvCxnSpPr/>
          <p:nvPr/>
        </p:nvCxnSpPr>
        <p:spPr>
          <a:xfrm>
            <a:off x="457200" y="4594533"/>
            <a:ext cx="112955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911943" y="4052373"/>
            <a:ext cx="2222220" cy="1347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294249" y="4052372"/>
            <a:ext cx="2222220" cy="1347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31733" y="4043408"/>
            <a:ext cx="2222220" cy="1347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14039" y="4043407"/>
            <a:ext cx="2222220" cy="1347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/>
                </a:pPr>
                <a:t>5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46" name="Rectangle 2"/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/>
              <a:t>개발일정</a:t>
            </a:r>
            <a:endParaRPr lang="ko-KR" altLang="en-US" sz="4000" b="1"/>
          </a:p>
          <a:p>
            <a:pPr algn="ctr">
              <a:defRPr/>
            </a:pPr>
            <a:r>
              <a:rPr lang="ko-KR" altLang="en-US" sz="2000"/>
              <a:t>총 </a:t>
            </a:r>
            <a:r>
              <a:rPr lang="en-US" altLang="ko-KR" sz="2000"/>
              <a:t>4</a:t>
            </a:r>
            <a:r>
              <a:rPr lang="ko-KR" altLang="en-US" sz="2000"/>
              <a:t>주의 프로젝트기간을 소요한 일정 소개입니다</a:t>
            </a:r>
            <a:r>
              <a:rPr lang="en-US" altLang="ko-KR" sz="2000"/>
              <a:t>.</a:t>
            </a:r>
            <a:r>
              <a:rPr lang="ko-KR" altLang="en-US" sz="2000"/>
              <a:t> </a:t>
            </a:r>
            <a:endParaRPr lang="ko-KR" altLang="en-US" sz="2000"/>
          </a:p>
        </p:txBody>
      </p:sp>
      <p:sp>
        <p:nvSpPr>
          <p:cNvPr id="4" name="직사각형 3"/>
          <p:cNvSpPr/>
          <p:nvPr/>
        </p:nvSpPr>
        <p:spPr>
          <a:xfrm>
            <a:off x="1344707" y="3236255"/>
            <a:ext cx="1550044" cy="51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040934" y="4163646"/>
            <a:ext cx="1765020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주제선정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데이터 모델링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논리 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DB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설계</a:t>
            </a:r>
            <a:endParaRPr lang="en-GB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56765" y="4163646"/>
            <a:ext cx="1795335" cy="10233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코딩 마무리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시스템 검수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디버깅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결과보고서 작성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endParaRPr lang="en-US" altLang="ko-KR" sz="105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Clear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67737" y="4163646"/>
            <a:ext cx="2030414" cy="13703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디자인벤치마킹 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화면설계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프로세스 설계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상세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DB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설계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프로그램 코딩시작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endParaRPr lang="en-GB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70448" y="4163646"/>
            <a:ext cx="149160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프로그램 코딩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단위시험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62401" y="3236256"/>
            <a:ext cx="1550044" cy="51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24917" y="3245220"/>
            <a:ext cx="1550044" cy="51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242611" y="3245221"/>
            <a:ext cx="1550044" cy="51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r>
              <a:rPr lang="ko-KR" altLang="en-US"/>
              <a:t>주차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7133" y="1925090"/>
            <a:ext cx="1550044" cy="10957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7390" y="2008490"/>
            <a:ext cx="1550044" cy="10957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61763" y="2007273"/>
            <a:ext cx="1219199" cy="109572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83862" y="2007272"/>
            <a:ext cx="1267542" cy="1095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slow" advTm="0" mc:Ignorable="hp" hp:hslDur="34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slow" advTm="0" mc:Ignorable="p14" p14:dur="3400">
        <p14:reveal/>
      </p:transition>
    </mc:Choice>
    <mc:Fallback>
      <p:transition xmlns:mc="http://schemas.openxmlformats.org/markup-compatibility/2006" xmlns:hp="http://schemas.haansoft.com/office/presentation/8.0" spd="slow" advTm="0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151951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en-GB" sz="3800" b="1">
              <a:solidFill>
                <a:schemeClr val="tx1">
                  <a:lumMod val="65000"/>
                  <a:lumOff val="35000"/>
                </a:schemeClr>
              </a:solidFill>
              <a:latin typeface="Ruda"/>
              <a:ea typeface="Fira Sans Book"/>
              <a:cs typeface="Clear Sans Light"/>
            </a:endParaRPr>
          </a:p>
        </p:txBody>
      </p:sp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/>
                </a:pPr>
                <a:t>6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16" name="Rectangle 2"/>
          <p:cNvSpPr/>
          <p:nvPr/>
        </p:nvSpPr>
        <p:spPr>
          <a:xfrm>
            <a:off x="0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2"/>
          <p:cNvSpPr/>
          <p:nvPr/>
        </p:nvSpPr>
        <p:spPr>
          <a:xfrm>
            <a:off x="0" y="2220686"/>
            <a:ext cx="12191999" cy="166766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400" b="1"/>
              <a:t>개요</a:t>
            </a:r>
            <a:endParaRPr lang="ko-KR" altLang="en-US" sz="4400" b="1"/>
          </a:p>
          <a:p>
            <a:pPr algn="ctr">
              <a:defRPr/>
            </a:pPr>
            <a:r>
              <a:rPr lang="ko-KR" altLang="en-US" sz="2000" b="1"/>
              <a:t>프로젝트 기획 의도와  핵심적 기능소개</a:t>
            </a:r>
            <a:endParaRPr lang="en-US" sz="2000" b="1"/>
          </a:p>
        </p:txBody>
      </p:sp>
      <p:sp>
        <p:nvSpPr>
          <p:cNvPr id="12" name="Rectangle 2"/>
          <p:cNvSpPr/>
          <p:nvPr/>
        </p:nvSpPr>
        <p:spPr>
          <a:xfrm>
            <a:off x="1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2"/>
          <p:cNvSpPr/>
          <p:nvPr/>
        </p:nvSpPr>
        <p:spPr>
          <a:xfrm>
            <a:off x="1" y="2088776"/>
            <a:ext cx="12191999" cy="193637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400" b="1"/>
              <a:t>개발프로그램 소개 및 서버 구축</a:t>
            </a:r>
            <a:endParaRPr lang="ko-KR" altLang="en-US" sz="4400" b="1"/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slow" advTm="0" mc:Ignorable="hp" hp:hslDur="34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slow" advTm="0" mc:Ignorable="p14" p14:dur="3400">
        <p14:reveal/>
      </p:transition>
    </mc:Choice>
    <mc:Fallback>
      <p:transition xmlns:mc="http://schemas.openxmlformats.org/markup-compatibility/2006" xmlns:hp="http://schemas.haansoft.com/office/presentation/8.0" spd="slow" advTm="0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  <p:bldP spid="12" grpId="2" animBg="1"/>
      <p:bldP spid="13" grpId="3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Box 207"/>
          <p:cNvSpPr txBox="1"/>
          <p:nvPr/>
        </p:nvSpPr>
        <p:spPr>
          <a:xfrm>
            <a:off x="5792544" y="5256593"/>
            <a:ext cx="187600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 lang="ko-KR" altLang="en-US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MariaDB 2.5.2</a:t>
            </a:r>
            <a:endParaRPr lang="en-US">
              <a:solidFill>
                <a:schemeClr val="bg1">
                  <a:lumMod val="50000"/>
                </a:schemeClr>
              </a:solidFill>
              <a:latin typeface="Lato Light"/>
              <a:cs typeface="Clear Sans Light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5792544" y="3644326"/>
            <a:ext cx="187600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 lang="ko-KR" altLang="en-US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Tomcat 8.0</a:t>
            </a:r>
            <a:endParaRPr lang="en-US" sz="1200">
              <a:solidFill>
                <a:schemeClr val="bg1">
                  <a:lumMod val="50000"/>
                </a:schemeClr>
              </a:solidFill>
              <a:latin typeface="Lato Light"/>
              <a:cs typeface="Clear Sans Light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792544" y="1990218"/>
            <a:ext cx="1876002" cy="26720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 lang="ko-KR" altLang="en-US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Java 1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.8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Lato Light"/>
              <a:cs typeface="Clear Sans Light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21875" y="1577649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2400"/>
          </a:p>
        </p:txBody>
      </p:sp>
      <p:grpSp>
        <p:nvGrpSpPr>
          <p:cNvPr id="17" name="Group 1"/>
          <p:cNvGrpSpPr/>
          <p:nvPr/>
        </p:nvGrpSpPr>
        <p:grpSpPr>
          <a:xfrm rot="0">
            <a:off x="648215" y="1646170"/>
            <a:ext cx="2872850" cy="4422828"/>
            <a:chOff x="1125895" y="1646170"/>
            <a:chExt cx="2872850" cy="4422828"/>
          </a:xfrm>
        </p:grpSpPr>
        <p:grpSp>
          <p:nvGrpSpPr>
            <p:cNvPr id="18" name="Group 266"/>
            <p:cNvGrpSpPr/>
            <p:nvPr/>
          </p:nvGrpSpPr>
          <p:grpSpPr>
            <a:xfrm rot="0">
              <a:off x="1942030" y="4877111"/>
              <a:ext cx="1264416" cy="1191887"/>
              <a:chOff x="6633262" y="3693515"/>
              <a:chExt cx="1154243" cy="1088035"/>
            </a:xfrm>
          </p:grpSpPr>
          <p:sp>
            <p:nvSpPr>
              <p:cNvPr id="268" name="Freeform 31"/>
              <p:cNvSpPr/>
              <p:nvPr/>
            </p:nvSpPr>
            <p:spPr>
              <a:xfrm>
                <a:off x="6633262" y="3693515"/>
                <a:ext cx="1154243" cy="223603"/>
              </a:xfrm>
              <a:custGeom>
                <a:avLst/>
                <a:gdLst>
                  <a:gd name="T0" fmla="*/ 0 w 440"/>
                  <a:gd name="T1" fmla="*/ 0 h 93"/>
                  <a:gd name="T2" fmla="*/ 92 w 440"/>
                  <a:gd name="T3" fmla="*/ 70 h 93"/>
                  <a:gd name="T4" fmla="*/ 375 w 440"/>
                  <a:gd name="T5" fmla="*/ 62 h 93"/>
                  <a:gd name="T6" fmla="*/ 425 w 440"/>
                  <a:gd name="T7" fmla="*/ 32 h 93"/>
                  <a:gd name="T8" fmla="*/ 433 w 440"/>
                  <a:gd name="T9" fmla="*/ 4 h 93"/>
                  <a:gd name="T10" fmla="*/ 258 w 440"/>
                  <a:gd name="T11" fmla="*/ 62 h 93"/>
                  <a:gd name="T12" fmla="*/ 51 w 440"/>
                  <a:gd name="T13" fmla="*/ 30 h 93"/>
                  <a:gd name="T14" fmla="*/ 0 w 440"/>
                  <a:gd name="T15" fmla="*/ 0 h 9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0" h="93">
                    <a:moveTo>
                      <a:pt x="0" y="0"/>
                    </a:moveTo>
                    <a:cubicBezTo>
                      <a:pt x="13" y="39"/>
                      <a:pt x="53" y="63"/>
                      <a:pt x="92" y="70"/>
                    </a:cubicBezTo>
                    <a:cubicBezTo>
                      <a:pt x="185" y="93"/>
                      <a:pt x="284" y="89"/>
                      <a:pt x="375" y="62"/>
                    </a:cubicBezTo>
                    <a:cubicBezTo>
                      <a:pt x="394" y="56"/>
                      <a:pt x="414" y="49"/>
                      <a:pt x="425" y="32"/>
                    </a:cubicBezTo>
                    <a:cubicBezTo>
                      <a:pt x="431" y="27"/>
                      <a:pt x="440" y="5"/>
                      <a:pt x="433" y="4"/>
                    </a:cubicBezTo>
                    <a:cubicBezTo>
                      <a:pt x="384" y="44"/>
                      <a:pt x="320" y="58"/>
                      <a:pt x="258" y="62"/>
                    </a:cubicBezTo>
                    <a:cubicBezTo>
                      <a:pt x="188" y="64"/>
                      <a:pt x="115" y="60"/>
                      <a:pt x="51" y="30"/>
                    </a:cubicBezTo>
                    <a:cubicBezTo>
                      <a:pt x="33" y="22"/>
                      <a:pt x="16" y="12"/>
                      <a:pt x="0" y="0"/>
                    </a:cubicBezTo>
                    <a:close/>
                  </a:path>
                </a:pathLst>
              </a:custGeom>
              <a:solidFill>
                <a:srgbClr val="d7dee6"/>
              </a:solidFill>
              <a:ln>
                <a:noFill/>
              </a:ln>
            </p:spPr>
            <p:txBody>
              <a:bodyPr vert="horz" wrap="square" lIns="121920" tIns="60960" rIns="121920" bIns="60960" anchor="t" anchorCtr="0"/>
              <a:lstStyle/>
              <a:p>
                <a:pPr lvl="0">
                  <a:defRPr lang="ko-KR" altLang="en-US"/>
                </a:pPr>
                <a:endParaRPr lang="en-US" sz="2400"/>
              </a:p>
            </p:txBody>
          </p:sp>
          <p:sp>
            <p:nvSpPr>
              <p:cNvPr id="269" name="Freeform 32"/>
              <p:cNvSpPr/>
              <p:nvPr/>
            </p:nvSpPr>
            <p:spPr>
              <a:xfrm>
                <a:off x="6927613" y="4536709"/>
                <a:ext cx="595519" cy="244841"/>
              </a:xfrm>
              <a:custGeom>
                <a:avLst/>
                <a:gdLst>
                  <a:gd name="T0" fmla="*/ 227 w 227"/>
                  <a:gd name="T1" fmla="*/ 5 h 102"/>
                  <a:gd name="T2" fmla="*/ 179 w 227"/>
                  <a:gd name="T3" fmla="*/ 76 h 102"/>
                  <a:gd name="T4" fmla="*/ 39 w 227"/>
                  <a:gd name="T5" fmla="*/ 68 h 102"/>
                  <a:gd name="T6" fmla="*/ 0 w 227"/>
                  <a:gd name="T7" fmla="*/ 0 h 102"/>
                  <a:gd name="T8" fmla="*/ 227 w 227"/>
                  <a:gd name="T9" fmla="*/ 5 h 10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102">
                    <a:moveTo>
                      <a:pt x="227" y="5"/>
                    </a:moveTo>
                    <a:cubicBezTo>
                      <a:pt x="211" y="29"/>
                      <a:pt x="195" y="52"/>
                      <a:pt x="179" y="76"/>
                    </a:cubicBezTo>
                    <a:cubicBezTo>
                      <a:pt x="161" y="82"/>
                      <a:pt x="93" y="102"/>
                      <a:pt x="39" y="68"/>
                    </a:cubicBezTo>
                    <a:cubicBezTo>
                      <a:pt x="26" y="45"/>
                      <a:pt x="13" y="23"/>
                      <a:pt x="0" y="0"/>
                    </a:cubicBezTo>
                    <a:cubicBezTo>
                      <a:pt x="82" y="43"/>
                      <a:pt x="211" y="12"/>
                      <a:pt x="227" y="5"/>
                    </a:cubicBezTo>
                    <a:close/>
                  </a:path>
                </a:pathLst>
              </a:custGeom>
              <a:solidFill>
                <a:srgbClr val="0c0d0e"/>
              </a:solidFill>
              <a:ln>
                <a:noFill/>
              </a:ln>
            </p:spPr>
            <p:txBody>
              <a:bodyPr vert="horz" wrap="square" lIns="121920" tIns="60960" rIns="121920" bIns="60960" anchor="t" anchorCtr="0"/>
              <a:lstStyle/>
              <a:p>
                <a:pPr lvl="0">
                  <a:defRPr lang="ko-KR" altLang="en-US"/>
                </a:pPr>
                <a:endParaRPr lang="en-US" sz="2400"/>
              </a:p>
            </p:txBody>
          </p:sp>
          <p:grpSp>
            <p:nvGrpSpPr>
              <p:cNvPr id="19" name="Group 269"/>
              <p:cNvGrpSpPr/>
              <p:nvPr/>
            </p:nvGrpSpPr>
            <p:grpSpPr>
              <a:xfrm rot="0">
                <a:off x="6641438" y="3789700"/>
                <a:ext cx="1120173" cy="960621"/>
                <a:chOff x="6641438" y="3789700"/>
                <a:chExt cx="1120173" cy="960621"/>
              </a:xfrm>
            </p:grpSpPr>
            <p:sp>
              <p:nvSpPr>
                <p:cNvPr id="273" name="Freeform 33"/>
                <p:cNvSpPr/>
                <p:nvPr/>
              </p:nvSpPr>
              <p:spPr>
                <a:xfrm>
                  <a:off x="6916711" y="4524218"/>
                  <a:ext cx="618685" cy="226103"/>
                </a:xfrm>
                <a:custGeom>
                  <a:avLst/>
                  <a:gdLst>
                    <a:gd name="T0" fmla="*/ 231 w 236"/>
                    <a:gd name="T1" fmla="*/ 10 h 94"/>
                    <a:gd name="T2" fmla="*/ 229 w 236"/>
                    <a:gd name="T3" fmla="*/ 9 h 94"/>
                    <a:gd name="T4" fmla="*/ 181 w 236"/>
                    <a:gd name="T5" fmla="*/ 80 h 94"/>
                    <a:gd name="T6" fmla="*/ 183 w 236"/>
                    <a:gd name="T7" fmla="*/ 81 h 94"/>
                    <a:gd name="T8" fmla="*/ 182 w 236"/>
                    <a:gd name="T9" fmla="*/ 79 h 94"/>
                    <a:gd name="T10" fmla="*/ 115 w 236"/>
                    <a:gd name="T11" fmla="*/ 91 h 94"/>
                    <a:gd name="T12" fmla="*/ 44 w 236"/>
                    <a:gd name="T13" fmla="*/ 72 h 94"/>
                    <a:gd name="T14" fmla="*/ 43 w 236"/>
                    <a:gd name="T15" fmla="*/ 73 h 94"/>
                    <a:gd name="T16" fmla="*/ 45 w 236"/>
                    <a:gd name="T17" fmla="*/ 72 h 94"/>
                    <a:gd name="T18" fmla="*/ 6 w 236"/>
                    <a:gd name="T19" fmla="*/ 4 h 94"/>
                    <a:gd name="T20" fmla="*/ 4 w 236"/>
                    <a:gd name="T21" fmla="*/ 5 h 94"/>
                    <a:gd name="T22" fmla="*/ 3 w 236"/>
                    <a:gd name="T23" fmla="*/ 6 h 94"/>
                    <a:gd name="T24" fmla="*/ 113 w 236"/>
                    <a:gd name="T25" fmla="*/ 29 h 94"/>
                    <a:gd name="T26" fmla="*/ 190 w 236"/>
                    <a:gd name="T27" fmla="*/ 22 h 94"/>
                    <a:gd name="T28" fmla="*/ 217 w 236"/>
                    <a:gd name="T29" fmla="*/ 16 h 94"/>
                    <a:gd name="T30" fmla="*/ 231 w 236"/>
                    <a:gd name="T31" fmla="*/ 12 h 94"/>
                    <a:gd name="T32" fmla="*/ 231 w 236"/>
                    <a:gd name="T33" fmla="*/ 10 h 94"/>
                    <a:gd name="T34" fmla="*/ 229 w 236"/>
                    <a:gd name="T35" fmla="*/ 9 h 94"/>
                    <a:gd name="T36" fmla="*/ 231 w 236"/>
                    <a:gd name="T37" fmla="*/ 10 h 94"/>
                    <a:gd name="T38" fmla="*/ 230 w 236"/>
                    <a:gd name="T39" fmla="*/ 8 h 94"/>
                    <a:gd name="T40" fmla="*/ 216 w 236"/>
                    <a:gd name="T41" fmla="*/ 13 h 94"/>
                    <a:gd name="T42" fmla="*/ 113 w 236"/>
                    <a:gd name="T43" fmla="*/ 25 h 94"/>
                    <a:gd name="T44" fmla="*/ 5 w 236"/>
                    <a:gd name="T45" fmla="*/ 3 h 94"/>
                    <a:gd name="T46" fmla="*/ 0 w 236"/>
                    <a:gd name="T47" fmla="*/ 0 h 94"/>
                    <a:gd name="T48" fmla="*/ 3 w 236"/>
                    <a:gd name="T49" fmla="*/ 6 h 94"/>
                    <a:gd name="T50" fmla="*/ 42 w 236"/>
                    <a:gd name="T51" fmla="*/ 74 h 94"/>
                    <a:gd name="T52" fmla="*/ 42 w 236"/>
                    <a:gd name="T53" fmla="*/ 75 h 94"/>
                    <a:gd name="T54" fmla="*/ 42 w 236"/>
                    <a:gd name="T55" fmla="*/ 75 h 94"/>
                    <a:gd name="T56" fmla="*/ 115 w 236"/>
                    <a:gd name="T57" fmla="*/ 94 h 94"/>
                    <a:gd name="T58" fmla="*/ 183 w 236"/>
                    <a:gd name="T59" fmla="*/ 83 h 94"/>
                    <a:gd name="T60" fmla="*/ 184 w 236"/>
                    <a:gd name="T61" fmla="*/ 83 h 94"/>
                    <a:gd name="T62" fmla="*/ 184 w 236"/>
                    <a:gd name="T63" fmla="*/ 82 h 94"/>
                    <a:gd name="T64" fmla="*/ 232 w 236"/>
                    <a:gd name="T65" fmla="*/ 11 h 94"/>
                    <a:gd name="T66" fmla="*/ 236 w 236"/>
                    <a:gd name="T67" fmla="*/ 6 h 94"/>
                    <a:gd name="T68" fmla="*/ 230 w 236"/>
                    <a:gd name="T69" fmla="*/ 8 h 94"/>
                    <a:gd name="T70" fmla="*/ 231 w 236"/>
                    <a:gd name="T71" fmla="*/ 10 h 94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36" h="94">
                      <a:moveTo>
                        <a:pt x="231" y="10"/>
                      </a:moveTo>
                      <a:quadBezTo>
                        <a:pt x="229" y="9"/>
                        <a:pt x="229" y="9"/>
                      </a:quadBezTo>
                      <a:cubicBezTo>
                        <a:pt x="213" y="33"/>
                        <a:pt x="197" y="56"/>
                        <a:pt x="181" y="80"/>
                      </a:cubicBezTo>
                      <a:quadBezTo>
                        <a:pt x="183" y="81"/>
                        <a:pt x="183" y="81"/>
                      </a:quadBezTo>
                      <a:quadBezTo>
                        <a:pt x="182" y="79"/>
                        <a:pt x="182" y="79"/>
                      </a:quadBezTo>
                      <a:cubicBezTo>
                        <a:pt x="172" y="83"/>
                        <a:pt x="146" y="91"/>
                        <a:pt x="115" y="91"/>
                      </a:cubicBezTo>
                      <a:cubicBezTo>
                        <a:pt x="92" y="91"/>
                        <a:pt x="67" y="86"/>
                        <a:pt x="44" y="72"/>
                      </a:cubicBezTo>
                      <a:quadBezTo>
                        <a:pt x="43" y="73"/>
                        <a:pt x="43" y="73"/>
                      </a:quadBezTo>
                      <a:quadBezTo>
                        <a:pt x="45" y="72"/>
                        <a:pt x="45" y="72"/>
                      </a:quadBezTo>
                      <a:cubicBezTo>
                        <a:pt x="32" y="50"/>
                        <a:pt x="19" y="27"/>
                        <a:pt x="6" y="4"/>
                      </a:cubicBezTo>
                      <a:quadBezTo>
                        <a:pt x="4" y="5"/>
                        <a:pt x="4" y="5"/>
                      </a:quadBezTo>
                      <a:quadBezTo>
                        <a:pt x="3" y="6"/>
                        <a:pt x="3" y="6"/>
                      </a:quadBezTo>
                      <a:cubicBezTo>
                        <a:pt x="36" y="24"/>
                        <a:pt x="76" y="29"/>
                        <a:pt x="113" y="29"/>
                      </a:cubicBezTo>
                      <a:cubicBezTo>
                        <a:pt x="142" y="29"/>
                        <a:pt x="169" y="26"/>
                        <a:pt x="190" y="22"/>
                      </a:cubicBezTo>
                      <a:cubicBezTo>
                        <a:pt x="201" y="20"/>
                        <a:pt x="210" y="18"/>
                        <a:pt x="217" y="16"/>
                      </a:cubicBezTo>
                      <a:cubicBezTo>
                        <a:pt x="224" y="14"/>
                        <a:pt x="229" y="13"/>
                        <a:pt x="231" y="12"/>
                      </a:cubicBezTo>
                      <a:quadBezTo>
                        <a:pt x="231" y="10"/>
                        <a:pt x="231" y="10"/>
                      </a:quadBezTo>
                      <a:quadBezTo>
                        <a:pt x="229" y="9"/>
                        <a:pt x="229" y="9"/>
                      </a:quadBezTo>
                      <a:quadBezTo>
                        <a:pt x="231" y="10"/>
                        <a:pt x="231" y="10"/>
                      </a:quadBezTo>
                      <a:quadBezTo>
                        <a:pt x="230" y="8"/>
                        <a:pt x="230" y="8"/>
                      </a:quadBezTo>
                      <a:cubicBezTo>
                        <a:pt x="228" y="9"/>
                        <a:pt x="223" y="11"/>
                        <a:pt x="216" y="13"/>
                      </a:cubicBezTo>
                      <a:cubicBezTo>
                        <a:pt x="195" y="18"/>
                        <a:pt x="156" y="25"/>
                        <a:pt x="113" y="25"/>
                      </a:cubicBezTo>
                      <a:cubicBezTo>
                        <a:pt x="77" y="26"/>
                        <a:pt x="37" y="20"/>
                        <a:pt x="5" y="3"/>
                      </a:cubicBezTo>
                      <a:quadBezTo>
                        <a:pt x="0" y="0"/>
                        <a:pt x="0" y="0"/>
                      </a:quadBezTo>
                      <a:quadBezTo>
                        <a:pt x="3" y="6"/>
                        <a:pt x="3" y="6"/>
                      </a:quadBezTo>
                      <a:cubicBezTo>
                        <a:pt x="16" y="29"/>
                        <a:pt x="29" y="51"/>
                        <a:pt x="42" y="74"/>
                      </a:cubicBezTo>
                      <a:quadBezTo>
                        <a:pt x="42" y="75"/>
                        <a:pt x="42" y="75"/>
                      </a:quadBezTo>
                      <a:quadBezTo>
                        <a:pt x="42" y="75"/>
                        <a:pt x="42" y="75"/>
                      </a:quadBezTo>
                      <a:cubicBezTo>
                        <a:pt x="66" y="90"/>
                        <a:pt x="92" y="94"/>
                        <a:pt x="115" y="94"/>
                      </a:cubicBezTo>
                      <a:cubicBezTo>
                        <a:pt x="146" y="94"/>
                        <a:pt x="173" y="86"/>
                        <a:pt x="183" y="83"/>
                      </a:cubicBezTo>
                      <a:quadBezTo>
                        <a:pt x="184" y="83"/>
                        <a:pt x="184" y="83"/>
                      </a:quadBezTo>
                      <a:quadBezTo>
                        <a:pt x="184" y="82"/>
                        <a:pt x="184" y="82"/>
                      </a:quadBezTo>
                      <a:cubicBezTo>
                        <a:pt x="200" y="58"/>
                        <a:pt x="216" y="35"/>
                        <a:pt x="232" y="11"/>
                      </a:cubicBezTo>
                      <a:quadBezTo>
                        <a:pt x="236" y="6"/>
                        <a:pt x="236" y="6"/>
                      </a:quadBezTo>
                      <a:quadBezTo>
                        <a:pt x="230" y="8"/>
                        <a:pt x="230" y="8"/>
                      </a:quadBezTo>
                      <a:lnTo>
                        <a:pt x="231" y="1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</p:spPr>
              <p:txBody>
                <a:bodyPr vert="horz" wrap="square" lIns="121920" tIns="60960" rIns="121920" bIns="60960" anchor="t" anchorCtr="0"/>
                <a:lstStyle/>
                <a:p>
                  <a:pPr lvl="0">
                    <a:defRPr lang="ko-KR" altLang="en-US"/>
                  </a:pPr>
                  <a:endParaRPr lang="en-US" sz="2400"/>
                </a:p>
              </p:txBody>
            </p:sp>
            <p:sp>
              <p:nvSpPr>
                <p:cNvPr id="274" name="Freeform 34"/>
                <p:cNvSpPr/>
                <p:nvPr/>
              </p:nvSpPr>
              <p:spPr>
                <a:xfrm>
                  <a:off x="6641438" y="3789700"/>
                  <a:ext cx="1120173" cy="796976"/>
                </a:xfrm>
                <a:custGeom>
                  <a:avLst/>
                  <a:gdLst>
                    <a:gd name="T0" fmla="*/ 412 w 427"/>
                    <a:gd name="T1" fmla="*/ 4 h 332"/>
                    <a:gd name="T2" fmla="*/ 416 w 427"/>
                    <a:gd name="T3" fmla="*/ 30 h 332"/>
                    <a:gd name="T4" fmla="*/ 427 w 427"/>
                    <a:gd name="T5" fmla="*/ 34 h 332"/>
                    <a:gd name="T6" fmla="*/ 427 w 427"/>
                    <a:gd name="T7" fmla="*/ 50 h 332"/>
                    <a:gd name="T8" fmla="*/ 416 w 427"/>
                    <a:gd name="T9" fmla="*/ 54 h 332"/>
                    <a:gd name="T10" fmla="*/ 413 w 427"/>
                    <a:gd name="T11" fmla="*/ 84 h 332"/>
                    <a:gd name="T12" fmla="*/ 421 w 427"/>
                    <a:gd name="T13" fmla="*/ 85 h 332"/>
                    <a:gd name="T14" fmla="*/ 420 w 427"/>
                    <a:gd name="T15" fmla="*/ 110 h 332"/>
                    <a:gd name="T16" fmla="*/ 411 w 427"/>
                    <a:gd name="T17" fmla="*/ 119 h 332"/>
                    <a:gd name="T18" fmla="*/ 413 w 427"/>
                    <a:gd name="T19" fmla="*/ 132 h 332"/>
                    <a:gd name="T20" fmla="*/ 426 w 427"/>
                    <a:gd name="T21" fmla="*/ 144 h 332"/>
                    <a:gd name="T22" fmla="*/ 425 w 427"/>
                    <a:gd name="T23" fmla="*/ 156 h 332"/>
                    <a:gd name="T24" fmla="*/ 416 w 427"/>
                    <a:gd name="T25" fmla="*/ 166 h 332"/>
                    <a:gd name="T26" fmla="*/ 413 w 427"/>
                    <a:gd name="T27" fmla="*/ 171 h 332"/>
                    <a:gd name="T28" fmla="*/ 410 w 427"/>
                    <a:gd name="T29" fmla="*/ 180 h 332"/>
                    <a:gd name="T30" fmla="*/ 411 w 427"/>
                    <a:gd name="T31" fmla="*/ 191 h 332"/>
                    <a:gd name="T32" fmla="*/ 417 w 427"/>
                    <a:gd name="T33" fmla="*/ 200 h 332"/>
                    <a:gd name="T34" fmla="*/ 415 w 427"/>
                    <a:gd name="T35" fmla="*/ 219 h 332"/>
                    <a:gd name="T36" fmla="*/ 351 w 427"/>
                    <a:gd name="T37" fmla="*/ 306 h 332"/>
                    <a:gd name="T38" fmla="*/ 337 w 427"/>
                    <a:gd name="T39" fmla="*/ 313 h 332"/>
                    <a:gd name="T40" fmla="*/ 301 w 427"/>
                    <a:gd name="T41" fmla="*/ 324 h 332"/>
                    <a:gd name="T42" fmla="*/ 235 w 427"/>
                    <a:gd name="T43" fmla="*/ 332 h 332"/>
                    <a:gd name="T44" fmla="*/ 195 w 427"/>
                    <a:gd name="T45" fmla="*/ 330 h 332"/>
                    <a:gd name="T46" fmla="*/ 162 w 427"/>
                    <a:gd name="T47" fmla="*/ 329 h 332"/>
                    <a:gd name="T48" fmla="*/ 119 w 427"/>
                    <a:gd name="T49" fmla="*/ 318 h 332"/>
                    <a:gd name="T50" fmla="*/ 105 w 427"/>
                    <a:gd name="T51" fmla="*/ 307 h 332"/>
                    <a:gd name="T52" fmla="*/ 68 w 427"/>
                    <a:gd name="T53" fmla="*/ 282 h 332"/>
                    <a:gd name="T54" fmla="*/ 10 w 427"/>
                    <a:gd name="T55" fmla="*/ 218 h 332"/>
                    <a:gd name="T56" fmla="*/ 10 w 427"/>
                    <a:gd name="T57" fmla="*/ 203 h 332"/>
                    <a:gd name="T58" fmla="*/ 20 w 427"/>
                    <a:gd name="T59" fmla="*/ 203 h 332"/>
                    <a:gd name="T60" fmla="*/ 15 w 427"/>
                    <a:gd name="T61" fmla="*/ 189 h 332"/>
                    <a:gd name="T62" fmla="*/ 1 w 427"/>
                    <a:gd name="T63" fmla="*/ 162 h 332"/>
                    <a:gd name="T64" fmla="*/ 1 w 427"/>
                    <a:gd name="T65" fmla="*/ 153 h 332"/>
                    <a:gd name="T66" fmla="*/ 19 w 427"/>
                    <a:gd name="T67" fmla="*/ 138 h 332"/>
                    <a:gd name="T68" fmla="*/ 3 w 427"/>
                    <a:gd name="T69" fmla="*/ 112 h 332"/>
                    <a:gd name="T70" fmla="*/ 2 w 427"/>
                    <a:gd name="T71" fmla="*/ 108 h 332"/>
                    <a:gd name="T72" fmla="*/ 18 w 427"/>
                    <a:gd name="T73" fmla="*/ 86 h 332"/>
                    <a:gd name="T74" fmla="*/ 14 w 427"/>
                    <a:gd name="T75" fmla="*/ 73 h 332"/>
                    <a:gd name="T76" fmla="*/ 3 w 427"/>
                    <a:gd name="T77" fmla="*/ 60 h 332"/>
                    <a:gd name="T78" fmla="*/ 0 w 427"/>
                    <a:gd name="T79" fmla="*/ 50 h 332"/>
                    <a:gd name="T80" fmla="*/ 14 w 427"/>
                    <a:gd name="T81" fmla="*/ 33 h 332"/>
                    <a:gd name="T82" fmla="*/ 13 w 427"/>
                    <a:gd name="T83" fmla="*/ 17 h 332"/>
                    <a:gd name="T84" fmla="*/ 8 w 427"/>
                    <a:gd name="T85" fmla="*/ 9 h 332"/>
                    <a:gd name="T86" fmla="*/ 9 w 427"/>
                    <a:gd name="T87" fmla="*/ 1 h 332"/>
                    <a:gd name="T88" fmla="*/ 17 w 427"/>
                    <a:gd name="T89" fmla="*/ 0 h 332"/>
                    <a:gd name="T90" fmla="*/ 55 w 427"/>
                    <a:gd name="T91" fmla="*/ 25 h 332"/>
                    <a:gd name="T92" fmla="*/ 412 w 427"/>
                    <a:gd name="T93" fmla="*/ 4 h 332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27" h="332">
                      <a:moveTo>
                        <a:pt x="412" y="4"/>
                      </a:moveTo>
                      <a:cubicBezTo>
                        <a:pt x="414" y="13"/>
                        <a:pt x="415" y="21"/>
                        <a:pt x="416" y="30"/>
                      </a:cubicBezTo>
                      <a:cubicBezTo>
                        <a:pt x="420" y="31"/>
                        <a:pt x="423" y="32"/>
                        <a:pt x="427" y="34"/>
                      </a:cubicBezTo>
                      <a:cubicBezTo>
                        <a:pt x="427" y="39"/>
                        <a:pt x="427" y="44"/>
                        <a:pt x="427" y="50"/>
                      </a:cubicBezTo>
                      <a:cubicBezTo>
                        <a:pt x="423" y="51"/>
                        <a:pt x="420" y="53"/>
                        <a:pt x="416" y="54"/>
                      </a:cubicBezTo>
                      <a:cubicBezTo>
                        <a:pt x="415" y="64"/>
                        <a:pt x="414" y="74"/>
                        <a:pt x="413" y="84"/>
                      </a:cubicBezTo>
                      <a:cubicBezTo>
                        <a:pt x="416" y="84"/>
                        <a:pt x="418" y="85"/>
                        <a:pt x="421" y="85"/>
                      </a:cubicBezTo>
                      <a:cubicBezTo>
                        <a:pt x="421" y="94"/>
                        <a:pt x="420" y="102"/>
                        <a:pt x="420" y="110"/>
                      </a:cubicBezTo>
                      <a:cubicBezTo>
                        <a:pt x="417" y="113"/>
                        <a:pt x="414" y="116"/>
                        <a:pt x="411" y="119"/>
                      </a:cubicBezTo>
                      <a:cubicBezTo>
                        <a:pt x="412" y="123"/>
                        <a:pt x="413" y="128"/>
                        <a:pt x="413" y="132"/>
                      </a:cubicBezTo>
                      <a:cubicBezTo>
                        <a:pt x="417" y="136"/>
                        <a:pt x="422" y="140"/>
                        <a:pt x="426" y="144"/>
                      </a:cubicBezTo>
                      <a:cubicBezTo>
                        <a:pt x="425" y="148"/>
                        <a:pt x="425" y="152"/>
                        <a:pt x="425" y="156"/>
                      </a:cubicBezTo>
                      <a:cubicBezTo>
                        <a:pt x="422" y="159"/>
                        <a:pt x="419" y="162"/>
                        <a:pt x="416" y="166"/>
                      </a:cubicBezTo>
                      <a:cubicBezTo>
                        <a:pt x="415" y="167"/>
                        <a:pt x="414" y="169"/>
                        <a:pt x="413" y="171"/>
                      </a:cubicBezTo>
                      <a:cubicBezTo>
                        <a:pt x="412" y="174"/>
                        <a:pt x="411" y="177"/>
                        <a:pt x="410" y="180"/>
                      </a:cubicBezTo>
                      <a:cubicBezTo>
                        <a:pt x="410" y="184"/>
                        <a:pt x="411" y="187"/>
                        <a:pt x="411" y="191"/>
                      </a:cubicBezTo>
                      <a:cubicBezTo>
                        <a:pt x="413" y="194"/>
                        <a:pt x="415" y="197"/>
                        <a:pt x="417" y="200"/>
                      </a:cubicBezTo>
                      <a:cubicBezTo>
                        <a:pt x="417" y="206"/>
                        <a:pt x="416" y="213"/>
                        <a:pt x="415" y="219"/>
                      </a:cubicBezTo>
                      <a:cubicBezTo>
                        <a:pt x="394" y="248"/>
                        <a:pt x="373" y="277"/>
                        <a:pt x="351" y="306"/>
                      </a:cubicBezTo>
                      <a:cubicBezTo>
                        <a:pt x="346" y="308"/>
                        <a:pt x="342" y="310"/>
                        <a:pt x="337" y="313"/>
                      </a:cubicBezTo>
                      <a:cubicBezTo>
                        <a:pt x="325" y="316"/>
                        <a:pt x="313" y="320"/>
                        <a:pt x="301" y="324"/>
                      </a:cubicBezTo>
                      <a:cubicBezTo>
                        <a:pt x="279" y="327"/>
                        <a:pt x="257" y="329"/>
                        <a:pt x="235" y="332"/>
                      </a:cubicBezTo>
                      <a:cubicBezTo>
                        <a:pt x="222" y="331"/>
                        <a:pt x="208" y="330"/>
                        <a:pt x="195" y="330"/>
                      </a:cubicBezTo>
                      <a:cubicBezTo>
                        <a:pt x="184" y="329"/>
                        <a:pt x="173" y="329"/>
                        <a:pt x="162" y="329"/>
                      </a:cubicBezTo>
                      <a:cubicBezTo>
                        <a:pt x="148" y="325"/>
                        <a:pt x="133" y="322"/>
                        <a:pt x="119" y="318"/>
                      </a:cubicBezTo>
                      <a:cubicBezTo>
                        <a:pt x="115" y="315"/>
                        <a:pt x="110" y="311"/>
                        <a:pt x="105" y="307"/>
                      </a:cubicBezTo>
                      <a:cubicBezTo>
                        <a:pt x="93" y="299"/>
                        <a:pt x="81" y="290"/>
                        <a:pt x="68" y="282"/>
                      </a:cubicBezTo>
                      <a:cubicBezTo>
                        <a:pt x="49" y="261"/>
                        <a:pt x="29" y="239"/>
                        <a:pt x="10" y="218"/>
                      </a:cubicBezTo>
                      <a:cubicBezTo>
                        <a:pt x="10" y="213"/>
                        <a:pt x="10" y="208"/>
                        <a:pt x="10" y="203"/>
                      </a:cubicBezTo>
                      <a:cubicBezTo>
                        <a:pt x="13" y="203"/>
                        <a:pt x="17" y="203"/>
                        <a:pt x="20" y="203"/>
                      </a:cubicBezTo>
                      <a:cubicBezTo>
                        <a:pt x="18" y="199"/>
                        <a:pt x="16" y="194"/>
                        <a:pt x="15" y="189"/>
                      </a:cubicBezTo>
                      <a:cubicBezTo>
                        <a:pt x="10" y="180"/>
                        <a:pt x="6" y="171"/>
                        <a:pt x="1" y="162"/>
                      </a:cubicBezTo>
                      <a:cubicBezTo>
                        <a:pt x="1" y="159"/>
                        <a:pt x="1" y="156"/>
                        <a:pt x="1" y="153"/>
                      </a:cubicBezTo>
                      <a:cubicBezTo>
                        <a:pt x="7" y="148"/>
                        <a:pt x="13" y="143"/>
                        <a:pt x="19" y="138"/>
                      </a:cubicBezTo>
                      <a:cubicBezTo>
                        <a:pt x="14" y="129"/>
                        <a:pt x="9" y="121"/>
                        <a:pt x="3" y="112"/>
                      </a:cubicBezTo>
                      <a:cubicBezTo>
                        <a:pt x="3" y="111"/>
                        <a:pt x="3" y="109"/>
                        <a:pt x="2" y="108"/>
                      </a:cubicBezTo>
                      <a:cubicBezTo>
                        <a:pt x="8" y="101"/>
                        <a:pt x="13" y="94"/>
                        <a:pt x="18" y="86"/>
                      </a:cubicBezTo>
                      <a:cubicBezTo>
                        <a:pt x="17" y="82"/>
                        <a:pt x="15" y="78"/>
                        <a:pt x="14" y="73"/>
                      </a:cubicBezTo>
                      <a:cubicBezTo>
                        <a:pt x="10" y="69"/>
                        <a:pt x="7" y="64"/>
                        <a:pt x="3" y="60"/>
                      </a:cubicBezTo>
                      <a:cubicBezTo>
                        <a:pt x="2" y="57"/>
                        <a:pt x="1" y="53"/>
                        <a:pt x="0" y="50"/>
                      </a:cubicBezTo>
                      <a:cubicBezTo>
                        <a:pt x="5" y="44"/>
                        <a:pt x="9" y="38"/>
                        <a:pt x="14" y="33"/>
                      </a:cubicBezTo>
                      <a:cubicBezTo>
                        <a:pt x="13" y="27"/>
                        <a:pt x="13" y="22"/>
                        <a:pt x="13" y="17"/>
                      </a:cubicBezTo>
                      <a:cubicBezTo>
                        <a:pt x="11" y="14"/>
                        <a:pt x="10" y="12"/>
                        <a:pt x="8" y="9"/>
                      </a:cubicBezTo>
                      <a:cubicBezTo>
                        <a:pt x="8" y="6"/>
                        <a:pt x="9" y="3"/>
                        <a:pt x="9" y="1"/>
                      </a:cubicBezTo>
                      <a:cubicBezTo>
                        <a:pt x="12" y="0"/>
                        <a:pt x="15" y="0"/>
                        <a:pt x="17" y="0"/>
                      </a:cubicBezTo>
                      <a:cubicBezTo>
                        <a:pt x="30" y="8"/>
                        <a:pt x="43" y="17"/>
                        <a:pt x="55" y="25"/>
                      </a:cubicBezTo>
                      <a:cubicBezTo>
                        <a:pt x="126" y="55"/>
                        <a:pt x="301" y="72"/>
                        <a:pt x="412" y="4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anchor="t" anchorCtr="0"/>
                <a:lstStyle/>
                <a:p>
                  <a:pPr lvl="0">
                    <a:defRPr lang="ko-KR" altLang="en-US"/>
                  </a:pPr>
                  <a:endParaRPr lang="en-US" sz="2400"/>
                </a:p>
              </p:txBody>
            </p:sp>
          </p:grpSp>
          <p:sp>
            <p:nvSpPr>
              <p:cNvPr id="271" name="Freeform 35"/>
              <p:cNvSpPr/>
              <p:nvPr/>
            </p:nvSpPr>
            <p:spPr>
              <a:xfrm>
                <a:off x="6656428" y="3802194"/>
                <a:ext cx="1039772" cy="753255"/>
              </a:xfrm>
              <a:custGeom>
                <a:avLst/>
                <a:gdLst>
                  <a:gd name="T0" fmla="*/ 287 w 396"/>
                  <a:gd name="T1" fmla="*/ 314 h 314"/>
                  <a:gd name="T2" fmla="*/ 291 w 396"/>
                  <a:gd name="T3" fmla="*/ 307 h 314"/>
                  <a:gd name="T4" fmla="*/ 202 w 396"/>
                  <a:gd name="T5" fmla="*/ 306 h 314"/>
                  <a:gd name="T6" fmla="*/ 202 w 396"/>
                  <a:gd name="T7" fmla="*/ 302 h 314"/>
                  <a:gd name="T8" fmla="*/ 269 w 396"/>
                  <a:gd name="T9" fmla="*/ 300 h 314"/>
                  <a:gd name="T10" fmla="*/ 303 w 396"/>
                  <a:gd name="T11" fmla="*/ 293 h 314"/>
                  <a:gd name="T12" fmla="*/ 321 w 396"/>
                  <a:gd name="T13" fmla="*/ 291 h 314"/>
                  <a:gd name="T14" fmla="*/ 358 w 396"/>
                  <a:gd name="T15" fmla="*/ 266 h 314"/>
                  <a:gd name="T16" fmla="*/ 357 w 396"/>
                  <a:gd name="T17" fmla="*/ 262 h 314"/>
                  <a:gd name="T18" fmla="*/ 286 w 396"/>
                  <a:gd name="T19" fmla="*/ 268 h 314"/>
                  <a:gd name="T20" fmla="*/ 260 w 396"/>
                  <a:gd name="T21" fmla="*/ 273 h 314"/>
                  <a:gd name="T22" fmla="*/ 213 w 396"/>
                  <a:gd name="T23" fmla="*/ 270 h 314"/>
                  <a:gd name="T24" fmla="*/ 195 w 396"/>
                  <a:gd name="T25" fmla="*/ 268 h 314"/>
                  <a:gd name="T26" fmla="*/ 167 w 396"/>
                  <a:gd name="T27" fmla="*/ 255 h 314"/>
                  <a:gd name="T28" fmla="*/ 388 w 396"/>
                  <a:gd name="T29" fmla="*/ 198 h 314"/>
                  <a:gd name="T30" fmla="*/ 148 w 396"/>
                  <a:gd name="T31" fmla="*/ 214 h 314"/>
                  <a:gd name="T32" fmla="*/ 396 w 396"/>
                  <a:gd name="T33" fmla="*/ 136 h 314"/>
                  <a:gd name="T34" fmla="*/ 125 w 396"/>
                  <a:gd name="T35" fmla="*/ 158 h 314"/>
                  <a:gd name="T36" fmla="*/ 385 w 396"/>
                  <a:gd name="T37" fmla="*/ 89 h 314"/>
                  <a:gd name="T38" fmla="*/ 83 w 396"/>
                  <a:gd name="T39" fmla="*/ 100 h 314"/>
                  <a:gd name="T40" fmla="*/ 252 w 396"/>
                  <a:gd name="T41" fmla="*/ 78 h 314"/>
                  <a:gd name="T42" fmla="*/ 170 w 396"/>
                  <a:gd name="T43" fmla="*/ 70 h 314"/>
                  <a:gd name="T44" fmla="*/ 324 w 396"/>
                  <a:gd name="T45" fmla="*/ 44 h 314"/>
                  <a:gd name="T46" fmla="*/ 7 w 396"/>
                  <a:gd name="T47" fmla="*/ 0 h 314"/>
                  <a:gd name="T48" fmla="*/ 53 w 396"/>
                  <a:gd name="T49" fmla="*/ 38 h 314"/>
                  <a:gd name="T50" fmla="*/ 6 w 396"/>
                  <a:gd name="T51" fmla="*/ 32 h 314"/>
                  <a:gd name="T52" fmla="*/ 8 w 396"/>
                  <a:gd name="T53" fmla="*/ 48 h 314"/>
                  <a:gd name="T54" fmla="*/ 56 w 396"/>
                  <a:gd name="T55" fmla="*/ 78 h 314"/>
                  <a:gd name="T56" fmla="*/ 0 w 396"/>
                  <a:gd name="T57" fmla="*/ 105 h 314"/>
                  <a:gd name="T58" fmla="*/ 71 w 396"/>
                  <a:gd name="T59" fmla="*/ 128 h 314"/>
                  <a:gd name="T60" fmla="*/ 3 w 396"/>
                  <a:gd name="T61" fmla="*/ 156 h 314"/>
                  <a:gd name="T62" fmla="*/ 85 w 396"/>
                  <a:gd name="T63" fmla="*/ 194 h 314"/>
                  <a:gd name="T64" fmla="*/ 14 w 396"/>
                  <a:gd name="T65" fmla="*/ 200 h 314"/>
                  <a:gd name="T66" fmla="*/ 88 w 396"/>
                  <a:gd name="T67" fmla="*/ 243 h 314"/>
                  <a:gd name="T68" fmla="*/ 47 w 396"/>
                  <a:gd name="T69" fmla="*/ 238 h 314"/>
                  <a:gd name="T70" fmla="*/ 112 w 396"/>
                  <a:gd name="T71" fmla="*/ 297 h 314"/>
                  <a:gd name="T72" fmla="*/ 287 w 396"/>
                  <a:gd name="T73" fmla="*/ 314 h 31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6" h="314">
                    <a:moveTo>
                      <a:pt x="287" y="314"/>
                    </a:moveTo>
                    <a:cubicBezTo>
                      <a:pt x="286" y="310"/>
                      <a:pt x="293" y="311"/>
                      <a:pt x="291" y="307"/>
                    </a:cubicBezTo>
                    <a:cubicBezTo>
                      <a:pt x="261" y="306"/>
                      <a:pt x="231" y="306"/>
                      <a:pt x="202" y="306"/>
                    </a:cubicBezTo>
                    <a:cubicBezTo>
                      <a:pt x="202" y="304"/>
                      <a:pt x="202" y="303"/>
                      <a:pt x="202" y="302"/>
                    </a:cubicBezTo>
                    <a:cubicBezTo>
                      <a:pt x="224" y="301"/>
                      <a:pt x="247" y="301"/>
                      <a:pt x="269" y="300"/>
                    </a:cubicBezTo>
                    <a:cubicBezTo>
                      <a:pt x="281" y="298"/>
                      <a:pt x="292" y="296"/>
                      <a:pt x="303" y="293"/>
                    </a:cubicBezTo>
                    <a:cubicBezTo>
                      <a:pt x="309" y="292"/>
                      <a:pt x="315" y="292"/>
                      <a:pt x="321" y="291"/>
                    </a:cubicBezTo>
                    <a:cubicBezTo>
                      <a:pt x="334" y="282"/>
                      <a:pt x="346" y="274"/>
                      <a:pt x="358" y="266"/>
                    </a:cubicBezTo>
                    <a:cubicBezTo>
                      <a:pt x="358" y="265"/>
                      <a:pt x="357" y="264"/>
                      <a:pt x="357" y="262"/>
                    </a:cubicBezTo>
                    <a:cubicBezTo>
                      <a:pt x="333" y="264"/>
                      <a:pt x="309" y="266"/>
                      <a:pt x="286" y="268"/>
                    </a:cubicBezTo>
                    <a:cubicBezTo>
                      <a:pt x="277" y="270"/>
                      <a:pt x="269" y="271"/>
                      <a:pt x="260" y="273"/>
                    </a:cubicBezTo>
                    <a:cubicBezTo>
                      <a:pt x="244" y="272"/>
                      <a:pt x="229" y="271"/>
                      <a:pt x="213" y="270"/>
                    </a:cubicBezTo>
                    <a:cubicBezTo>
                      <a:pt x="207" y="269"/>
                      <a:pt x="201" y="269"/>
                      <a:pt x="195" y="268"/>
                    </a:cubicBezTo>
                    <a:cubicBezTo>
                      <a:pt x="186" y="264"/>
                      <a:pt x="176" y="259"/>
                      <a:pt x="167" y="255"/>
                    </a:cubicBezTo>
                    <a:cubicBezTo>
                      <a:pt x="234" y="251"/>
                      <a:pt x="315" y="251"/>
                      <a:pt x="388" y="198"/>
                    </a:cubicBezTo>
                    <a:cubicBezTo>
                      <a:pt x="293" y="231"/>
                      <a:pt x="213" y="223"/>
                      <a:pt x="148" y="214"/>
                    </a:cubicBezTo>
                    <a:cubicBezTo>
                      <a:pt x="231" y="199"/>
                      <a:pt x="314" y="195"/>
                      <a:pt x="396" y="136"/>
                    </a:cubicBezTo>
                    <a:cubicBezTo>
                      <a:pt x="277" y="180"/>
                      <a:pt x="193" y="165"/>
                      <a:pt x="125" y="158"/>
                    </a:cubicBezTo>
                    <a:cubicBezTo>
                      <a:pt x="214" y="139"/>
                      <a:pt x="342" y="135"/>
                      <a:pt x="385" y="89"/>
                    </a:cubicBezTo>
                    <a:cubicBezTo>
                      <a:pt x="260" y="122"/>
                      <a:pt x="152" y="116"/>
                      <a:pt x="83" y="100"/>
                    </a:cubicBezTo>
                    <a:cubicBezTo>
                      <a:pt x="139" y="93"/>
                      <a:pt x="195" y="85"/>
                      <a:pt x="252" y="78"/>
                    </a:cubicBezTo>
                    <a:cubicBezTo>
                      <a:pt x="224" y="75"/>
                      <a:pt x="197" y="73"/>
                      <a:pt x="170" y="70"/>
                    </a:cubicBezTo>
                    <a:cubicBezTo>
                      <a:pt x="221" y="61"/>
                      <a:pt x="273" y="52"/>
                      <a:pt x="324" y="44"/>
                    </a:cubicBezTo>
                    <a:cubicBezTo>
                      <a:pt x="255" y="47"/>
                      <a:pt x="114" y="66"/>
                      <a:pt x="7" y="0"/>
                    </a:cubicBezTo>
                    <a:cubicBezTo>
                      <a:pt x="22" y="13"/>
                      <a:pt x="42" y="22"/>
                      <a:pt x="53" y="38"/>
                    </a:cubicBezTo>
                    <a:cubicBezTo>
                      <a:pt x="37" y="36"/>
                      <a:pt x="21" y="34"/>
                      <a:pt x="6" y="32"/>
                    </a:cubicBezTo>
                    <a:cubicBezTo>
                      <a:pt x="6" y="38"/>
                      <a:pt x="7" y="43"/>
                      <a:pt x="8" y="48"/>
                    </a:cubicBezTo>
                    <a:cubicBezTo>
                      <a:pt x="24" y="58"/>
                      <a:pt x="40" y="68"/>
                      <a:pt x="56" y="78"/>
                    </a:cubicBezTo>
                    <a:cubicBezTo>
                      <a:pt x="38" y="87"/>
                      <a:pt x="19" y="96"/>
                      <a:pt x="0" y="105"/>
                    </a:cubicBezTo>
                    <a:cubicBezTo>
                      <a:pt x="23" y="112"/>
                      <a:pt x="47" y="120"/>
                      <a:pt x="71" y="128"/>
                    </a:cubicBezTo>
                    <a:cubicBezTo>
                      <a:pt x="48" y="137"/>
                      <a:pt x="18" y="128"/>
                      <a:pt x="3" y="156"/>
                    </a:cubicBezTo>
                    <a:cubicBezTo>
                      <a:pt x="30" y="169"/>
                      <a:pt x="69" y="171"/>
                      <a:pt x="85" y="194"/>
                    </a:cubicBezTo>
                    <a:cubicBezTo>
                      <a:pt x="61" y="196"/>
                      <a:pt x="35" y="179"/>
                      <a:pt x="14" y="200"/>
                    </a:cubicBezTo>
                    <a:cubicBezTo>
                      <a:pt x="39" y="215"/>
                      <a:pt x="63" y="229"/>
                      <a:pt x="88" y="243"/>
                    </a:cubicBezTo>
                    <a:cubicBezTo>
                      <a:pt x="74" y="242"/>
                      <a:pt x="61" y="240"/>
                      <a:pt x="47" y="238"/>
                    </a:cubicBezTo>
                    <a:cubicBezTo>
                      <a:pt x="66" y="259"/>
                      <a:pt x="93" y="276"/>
                      <a:pt x="112" y="297"/>
                    </a:cubicBezTo>
                    <a:cubicBezTo>
                      <a:pt x="176" y="303"/>
                      <a:pt x="223" y="308"/>
                      <a:pt x="287" y="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alpha val="63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anchor="t" anchorCtr="0"/>
              <a:lstStyle/>
              <a:p>
                <a:pPr lvl="0">
                  <a:defRPr lang="ko-KR" altLang="en-US"/>
                </a:pPr>
                <a:endParaRPr lang="en-US" sz="2400"/>
              </a:p>
            </p:txBody>
          </p:sp>
          <p:sp>
            <p:nvSpPr>
              <p:cNvPr id="272" name="Freeform 36"/>
              <p:cNvSpPr/>
              <p:nvPr/>
            </p:nvSpPr>
            <p:spPr>
              <a:xfrm>
                <a:off x="6788613" y="3840917"/>
                <a:ext cx="838087" cy="117423"/>
              </a:xfrm>
              <a:custGeom>
                <a:avLst/>
                <a:gdLst>
                  <a:gd name="T0" fmla="*/ 320 w 320"/>
                  <a:gd name="T1" fmla="*/ 0 h 49"/>
                  <a:gd name="T2" fmla="*/ 0 w 320"/>
                  <a:gd name="T3" fmla="*/ 0 h 49"/>
                  <a:gd name="T4" fmla="*/ 24 w 320"/>
                  <a:gd name="T5" fmla="*/ 8 h 49"/>
                  <a:gd name="T6" fmla="*/ 309 w 320"/>
                  <a:gd name="T7" fmla="*/ 7 h 49"/>
                  <a:gd name="T8" fmla="*/ 320 w 320"/>
                  <a:gd name="T9" fmla="*/ 0 h 4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49">
                    <a:moveTo>
                      <a:pt x="320" y="0"/>
                    </a:moveTo>
                    <a:cubicBezTo>
                      <a:pt x="181" y="44"/>
                      <a:pt x="66" y="20"/>
                      <a:pt x="0" y="0"/>
                    </a:cubicBezTo>
                    <a:cubicBezTo>
                      <a:pt x="8" y="3"/>
                      <a:pt x="16" y="5"/>
                      <a:pt x="24" y="8"/>
                    </a:cubicBezTo>
                    <a:cubicBezTo>
                      <a:pt x="139" y="49"/>
                      <a:pt x="265" y="20"/>
                      <a:pt x="309" y="7"/>
                    </a:cubicBezTo>
                    <a:cubicBezTo>
                      <a:pt x="313" y="5"/>
                      <a:pt x="317" y="2"/>
                      <a:pt x="3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anchor="t" anchorCtr="0"/>
              <a:lstStyle/>
              <a:p>
                <a:pPr lvl="0">
                  <a:defRPr lang="ko-KR" altLang="en-US"/>
                </a:pPr>
                <a:endParaRPr lang="en-US" sz="2400"/>
              </a:p>
            </p:txBody>
          </p:sp>
        </p:grpSp>
        <p:sp>
          <p:nvSpPr>
            <p:cNvPr id="276" name="Oval 275"/>
            <p:cNvSpPr/>
            <p:nvPr/>
          </p:nvSpPr>
          <p:spPr>
            <a:xfrm>
              <a:off x="2585399" y="1711397"/>
              <a:ext cx="954520" cy="96051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279" name="Oval 278"/>
            <p:cNvSpPr/>
            <p:nvPr/>
          </p:nvSpPr>
          <p:spPr>
            <a:xfrm>
              <a:off x="1509878" y="3769775"/>
              <a:ext cx="511395" cy="5146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1914608" y="3223962"/>
              <a:ext cx="690978" cy="69531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285" name="Oval 284"/>
            <p:cNvSpPr/>
            <p:nvPr/>
          </p:nvSpPr>
          <p:spPr>
            <a:xfrm>
              <a:off x="3322819" y="3106311"/>
              <a:ext cx="504654" cy="50782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292" name="Oval 291"/>
            <p:cNvSpPr/>
            <p:nvPr/>
          </p:nvSpPr>
          <p:spPr>
            <a:xfrm>
              <a:off x="1244354" y="2886966"/>
              <a:ext cx="690978" cy="69531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299" name="Oval 298"/>
            <p:cNvSpPr/>
            <p:nvPr/>
          </p:nvSpPr>
          <p:spPr>
            <a:xfrm>
              <a:off x="1907044" y="2479647"/>
              <a:ext cx="690978" cy="69531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04" name="Oval 303"/>
            <p:cNvSpPr/>
            <p:nvPr/>
          </p:nvSpPr>
          <p:spPr>
            <a:xfrm>
              <a:off x="2569272" y="3439021"/>
              <a:ext cx="954520" cy="96051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1845938" y="1687226"/>
              <a:ext cx="690978" cy="69531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1233972" y="2145753"/>
              <a:ext cx="690978" cy="69531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2684801" y="2712262"/>
              <a:ext cx="690978" cy="69531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1883089" y="4210380"/>
              <a:ext cx="690979" cy="69531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3375780" y="2469147"/>
              <a:ext cx="591103" cy="59481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2567963" y="4399533"/>
              <a:ext cx="621935" cy="62583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1330583" y="3602780"/>
              <a:ext cx="255698" cy="2573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2605585" y="2586851"/>
              <a:ext cx="236917" cy="238404"/>
            </a:xfrm>
            <a:prstGeom prst="ellipse">
              <a:avLst/>
            </a:prstGeom>
            <a:solidFill>
              <a:srgbClr val="297f9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2590657" y="3283489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1579460" y="1884573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2312398" y="3940747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2034775" y="3938698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1634909" y="4450123"/>
              <a:ext cx="236917" cy="238404"/>
            </a:xfrm>
            <a:prstGeom prst="ellipse">
              <a:avLst/>
            </a:prstGeom>
            <a:solidFill>
              <a:srgbClr val="445468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3183358" y="4383608"/>
              <a:ext cx="236917" cy="238404"/>
            </a:xfrm>
            <a:prstGeom prst="ellipse">
              <a:avLst/>
            </a:prstGeom>
            <a:solidFill>
              <a:srgbClr val="445468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3544817" y="2208829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7" name="Oval 346"/>
            <p:cNvSpPr/>
            <p:nvPr/>
          </p:nvSpPr>
          <p:spPr>
            <a:xfrm>
              <a:off x="1125895" y="2734730"/>
              <a:ext cx="236917" cy="238404"/>
            </a:xfrm>
            <a:prstGeom prst="ellipse">
              <a:avLst/>
            </a:prstGeom>
            <a:solidFill>
              <a:srgbClr val="297f9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8" name="Oval 347"/>
            <p:cNvSpPr/>
            <p:nvPr/>
          </p:nvSpPr>
          <p:spPr>
            <a:xfrm>
              <a:off x="2487127" y="1646170"/>
              <a:ext cx="236917" cy="238404"/>
            </a:xfrm>
            <a:prstGeom prst="ellipse">
              <a:avLst/>
            </a:prstGeom>
            <a:solidFill>
              <a:srgbClr val="445468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9" name="Oval 348"/>
            <p:cNvSpPr/>
            <p:nvPr/>
          </p:nvSpPr>
          <p:spPr>
            <a:xfrm>
              <a:off x="3517257" y="3629808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50" name="Oval 349"/>
            <p:cNvSpPr/>
            <p:nvPr/>
          </p:nvSpPr>
          <p:spPr>
            <a:xfrm>
              <a:off x="3761828" y="3010725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en-US" sz="11733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106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108" name="TextBox 107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7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24" name="Group 109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111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112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pic>
        <p:nvPicPr>
          <p:cNvPr id="113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pic>
        <p:nvPicPr>
          <p:cNvPr id="122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626593" y="1469333"/>
            <a:ext cx="754150" cy="134763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23" name="Oval 226"/>
          <p:cNvSpPr/>
          <p:nvPr/>
        </p:nvSpPr>
        <p:spPr>
          <a:xfrm>
            <a:off x="4437798" y="3258604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2400"/>
          </a:p>
        </p:txBody>
      </p:sp>
      <p:sp>
        <p:nvSpPr>
          <p:cNvPr id="124" name="Oval 226"/>
          <p:cNvSpPr/>
          <p:nvPr/>
        </p:nvSpPr>
        <p:spPr>
          <a:xfrm>
            <a:off x="4437798" y="4909991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2400"/>
          </a:p>
        </p:txBody>
      </p:sp>
      <p:pic>
        <p:nvPicPr>
          <p:cNvPr id="128" name="Picture 7" descr="Apache Tomcat® - Welcome!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39864" y="3405187"/>
            <a:ext cx="1161757" cy="828540"/>
          </a:xfrm>
          <a:prstGeom prst="rect">
            <a:avLst/>
          </a:prstGeom>
          <a:noFill/>
        </p:spPr>
      </p:pic>
      <p:pic>
        <p:nvPicPr>
          <p:cNvPr id="129" name="Picture 2" descr="C:\Users\kitcoop\Desktop\mariadb_org_rgb_v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267835" y="4814804"/>
            <a:ext cx="1411792" cy="1275025"/>
          </a:xfrm>
          <a:prstGeom prst="rect">
            <a:avLst/>
          </a:prstGeom>
          <a:noFill/>
        </p:spPr>
      </p:pic>
      <p:pic>
        <p:nvPicPr>
          <p:cNvPr id="132" name="Picture 4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254158" y="1596787"/>
            <a:ext cx="633908" cy="113276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133" name="Picture 7" descr="Apache Tomcat® - Welcome!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122021" y="3595607"/>
            <a:ext cx="833250" cy="594256"/>
          </a:xfrm>
          <a:prstGeom prst="rect">
            <a:avLst/>
          </a:prstGeom>
          <a:noFill/>
        </p:spPr>
      </p:pic>
      <p:pic>
        <p:nvPicPr>
          <p:cNvPr id="134" name="Picture 3" descr="C:\Users\kitcoop\Downloads\eclipse_Logov2\eclipse_logo_colour.png"/>
          <p:cNvPicPr>
            <a:picLocks noChangeAspect="1" noChangeArrowheads="1"/>
          </p:cNvPicPr>
          <p:nvPr/>
        </p:nvPicPr>
        <p:blipFill rotWithShape="1">
          <a:blip r:embed="rId7"/>
          <a:srcRect r="73500" b="2610"/>
          <a:stretch>
            <a:fillRect/>
          </a:stretch>
        </p:blipFill>
        <p:spPr>
          <a:xfrm>
            <a:off x="1502607" y="2569029"/>
            <a:ext cx="592482" cy="511629"/>
          </a:xfrm>
          <a:prstGeom prst="rect">
            <a:avLst/>
          </a:prstGeom>
          <a:noFill/>
        </p:spPr>
      </p:pic>
      <p:pic>
        <p:nvPicPr>
          <p:cNvPr id="135" name="Picture 5" descr="C:\Users\kitcoop\Desktop\spring-icon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04712" y="3023591"/>
            <a:ext cx="978126" cy="470723"/>
          </a:xfrm>
          <a:prstGeom prst="rect">
            <a:avLst/>
          </a:prstGeom>
          <a:noFill/>
        </p:spPr>
      </p:pic>
      <p:pic>
        <p:nvPicPr>
          <p:cNvPr id="136" name="Picture 2" descr="C:\Users\kitcoop\Desktop\mariadb_org_rgb_v.png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394006" y="4248750"/>
            <a:ext cx="755686" cy="682479"/>
          </a:xfrm>
          <a:prstGeom prst="rect">
            <a:avLst/>
          </a:prstGeom>
          <a:noFill/>
        </p:spPr>
      </p:pic>
      <p:sp>
        <p:nvSpPr>
          <p:cNvPr id="6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67" name="Rectangle 2"/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4000" b="1"/>
              <a:t>개발에 사용한 프로그램</a:t>
            </a:r>
            <a:endParaRPr lang="en-US" altLang="ko-KR" sz="4000" b="1"/>
          </a:p>
        </p:txBody>
      </p:sp>
      <p:sp>
        <p:nvSpPr>
          <p:cNvPr id="71" name="Oval 226"/>
          <p:cNvSpPr/>
          <p:nvPr/>
        </p:nvSpPr>
        <p:spPr>
          <a:xfrm>
            <a:off x="8276699" y="1577648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2400"/>
          </a:p>
        </p:txBody>
      </p:sp>
      <p:sp>
        <p:nvSpPr>
          <p:cNvPr id="72" name="Oval 226"/>
          <p:cNvSpPr/>
          <p:nvPr/>
        </p:nvSpPr>
        <p:spPr>
          <a:xfrm>
            <a:off x="8292622" y="3258603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2400"/>
          </a:p>
        </p:txBody>
      </p:sp>
      <p:sp>
        <p:nvSpPr>
          <p:cNvPr id="76" name="TextBox 75"/>
          <p:cNvSpPr txBox="1"/>
          <p:nvPr/>
        </p:nvSpPr>
        <p:spPr>
          <a:xfrm>
            <a:off x="9634947" y="1965209"/>
            <a:ext cx="187600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 lang="ko-KR" altLang="en-US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eclipse 2019-12</a:t>
            </a:r>
            <a:endParaRPr lang="en-US">
              <a:solidFill>
                <a:schemeClr val="bg1">
                  <a:lumMod val="50000"/>
                </a:schemeClr>
              </a:solidFill>
              <a:latin typeface="Lato Light"/>
              <a:cs typeface="Clear Sans Light"/>
            </a:endParaRPr>
          </a:p>
        </p:txBody>
      </p:sp>
      <p:pic>
        <p:nvPicPr>
          <p:cNvPr id="77" name="Picture 3" descr="C:\Users\kitcoop\Downloads\eclipse_Logov2\eclipse_logo_colour.png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8128702" y="1940884"/>
            <a:ext cx="1395433" cy="327834"/>
          </a:xfrm>
          <a:prstGeom prst="rect">
            <a:avLst/>
          </a:prstGeom>
          <a:noFill/>
        </p:spPr>
      </p:pic>
      <p:sp>
        <p:nvSpPr>
          <p:cNvPr id="78" name="TextBox 77"/>
          <p:cNvSpPr txBox="1"/>
          <p:nvPr/>
        </p:nvSpPr>
        <p:spPr>
          <a:xfrm>
            <a:off x="9643911" y="3670299"/>
            <a:ext cx="187600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 lang="ko-KR" altLang="en-US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Spring</a:t>
            </a:r>
            <a:endParaRPr lang="en-US">
              <a:solidFill>
                <a:schemeClr val="bg1">
                  <a:lumMod val="50000"/>
                </a:schemeClr>
              </a:solidFill>
              <a:latin typeface="Lato Light"/>
              <a:cs typeface="Clear Sans Light"/>
            </a:endParaRPr>
          </a:p>
        </p:txBody>
      </p:sp>
      <p:pic>
        <p:nvPicPr>
          <p:cNvPr id="79" name="Picture 5" descr="C:\Users\kitcoop\Desktop\spring-icon.png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67170" y="3482339"/>
            <a:ext cx="1447090" cy="696412"/>
          </a:xfrm>
          <a:prstGeom prst="rect">
            <a:avLst/>
          </a:prstGeom>
          <a:noFill/>
        </p:spPr>
      </p:pic>
      <p:sp>
        <p:nvSpPr>
          <p:cNvPr id="84" name="Oval 226"/>
          <p:cNvSpPr/>
          <p:nvPr/>
        </p:nvSpPr>
        <p:spPr>
          <a:xfrm>
            <a:off x="8292621" y="4917070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sz="2400"/>
          </a:p>
        </p:txBody>
      </p:sp>
      <p:sp>
        <p:nvSpPr>
          <p:cNvPr id="85" name="TextBox 84"/>
          <p:cNvSpPr txBox="1"/>
          <p:nvPr/>
        </p:nvSpPr>
        <p:spPr>
          <a:xfrm>
            <a:off x="9643910" y="5328766"/>
            <a:ext cx="187600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 lang="ko-KR" altLang="en-US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Aws</a:t>
            </a:r>
            <a:endParaRPr lang="en-US">
              <a:solidFill>
                <a:schemeClr val="bg1">
                  <a:lumMod val="50000"/>
                </a:schemeClr>
              </a:solidFill>
              <a:latin typeface="Lato Light"/>
              <a:cs typeface="Clear Sans Light"/>
            </a:endParaRPr>
          </a:p>
        </p:txBody>
      </p:sp>
      <p:pic>
        <p:nvPicPr>
          <p:cNvPr id="3" name="그림 2" descr="그리기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368160" y="5178615"/>
            <a:ext cx="1013243" cy="603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000">
        <p:wipe/>
      </p:transition>
    </mc:Choice>
    <mc:Fallback>
      <p:transition xmlns:mc="http://schemas.openxmlformats.org/markup-compatibility/2006" xmlns:hp="http://schemas.haansoft.com/office/presentation/8.0" spd="med" advTm="0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0" y="1586148"/>
            <a:ext cx="4397442" cy="60460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*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인스턴스 생성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lvl="0">
              <a:defRPr/>
            </a:pPr>
            <a:endParaRPr lang="en-GB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/>
                </a:pPr>
                <a:t>8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46" name="Rectangle 2"/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/>
              <a:t>서버구축</a:t>
            </a:r>
            <a:endParaRPr lang="en-US" altLang="ko-KR" sz="40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83250"/>
            <a:ext cx="12192000" cy="6971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905010"/>
            <a:ext cx="7888941" cy="12097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GB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*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우분투에 톰캣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8 + JAVA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환경을 조성하여 웹으로 배포</a:t>
            </a:r>
            <a:b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</a:b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   http://13.124.174.195/DogCatLife/index.jsp</a:t>
            </a:r>
            <a:endParaRPr lang="en-US" altLang="ko-KR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lvl="0">
              <a:defRPr/>
            </a:pP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 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lvl="0">
              <a:defRPr/>
            </a:pPr>
            <a:endParaRPr lang="en-GB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524821"/>
            <a:ext cx="12192000" cy="2282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slow" advTm="0" mc:Ignorable="hp" hp:hslDur="34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slow" advTm="0" mc:Ignorable="p14" p14:dur="3400">
        <p14:reveal/>
      </p:transition>
    </mc:Choice>
    <mc:Fallback>
      <p:transition xmlns:mc="http://schemas.openxmlformats.org/markup-compatibility/2006" xmlns:hp="http://schemas.haansoft.com/office/presentation/8.0" spd="slow" advTm="0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151951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800" b="1" dirty="0">
              <a:solidFill>
                <a:schemeClr val="tx1">
                  <a:lumMod val="65000"/>
                  <a:lumOff val="35000"/>
                </a:schemeClr>
              </a:solidFill>
              <a:latin typeface="Ruda" panose="02000000000000000000" pitchFamily="2" charset="0"/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9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8262B3D-5AD8-4E70-B3C5-C2E55EFB99F7}"/>
              </a:ext>
            </a:extLst>
          </p:cNvPr>
          <p:cNvSpPr/>
          <p:nvPr/>
        </p:nvSpPr>
        <p:spPr>
          <a:xfrm>
            <a:off x="1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B0C007D-94A8-4C05-8348-7D75D5EA7674}"/>
              </a:ext>
            </a:extLst>
          </p:cNvPr>
          <p:cNvSpPr/>
          <p:nvPr/>
        </p:nvSpPr>
        <p:spPr>
          <a:xfrm>
            <a:off x="1" y="2088776"/>
            <a:ext cx="12191999" cy="193637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메뉴구조도 </a:t>
            </a:r>
            <a:r>
              <a:rPr lang="en-US" altLang="ko-KR" sz="4400" b="1" dirty="0"/>
              <a:t>&amp;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DFD,ERD,UML</a:t>
            </a:r>
          </a:p>
        </p:txBody>
      </p:sp>
    </p:spTree>
    <p:extLst>
      <p:ext uri="{BB962C8B-B14F-4D97-AF65-F5344CB8AC3E}">
        <p14:creationId xmlns:p14="http://schemas.microsoft.com/office/powerpoint/2010/main" val="60018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14" grpId="9"/>
      <p:bldP spid="14" grpId="10"/>
      <p:bldP spid="14" grpId="11"/>
      <p:bldP spid="14" grpId="12"/>
      <p:bldP spid="15" grpId="0" animBg="1"/>
      <p:bldP spid="18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1019</ep:Words>
  <ep:PresentationFormat>와이드스크린</ep:PresentationFormat>
  <ep:Paragraphs>210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2014-12-23T09:42:55.000</dcterms:created>
  <dc:creator>AKNA</dc:creator>
  <cp:lastModifiedBy>choi</cp:lastModifiedBy>
  <dcterms:modified xsi:type="dcterms:W3CDTF">2020-05-02T12:31:03.879</dcterms:modified>
  <cp:revision>3570</cp:revision>
  <dc:title>PowerPoint Presentation</dc:title>
</cp:coreProperties>
</file>